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4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4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0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5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0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5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8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0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A94D-D4AA-4063-9536-FAFB35B0044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6796-C123-45DA-94BC-3230BA10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2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tural_number" TargetMode="External"/><Relationship Id="rId2" Type="http://schemas.openxmlformats.org/officeDocument/2006/relationships/hyperlink" Target="http://en.wikipedia.org/wiki/Mathematical_proo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ule_of_inference" TargetMode="External"/><Relationship Id="rId5" Type="http://schemas.openxmlformats.org/officeDocument/2006/relationships/hyperlink" Target="http://en.wikipedia.org/wiki/Material_conditional" TargetMode="External"/><Relationship Id="rId4" Type="http://schemas.openxmlformats.org/officeDocument/2006/relationships/hyperlink" Target="http://en.wikipedia.org/wiki/Direct_proo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ee_%28set_theory%29" TargetMode="External"/><Relationship Id="rId7" Type="http://schemas.openxmlformats.org/officeDocument/2006/relationships/hyperlink" Target="http://en.wikipedia.org/wiki/Recursion" TargetMode="External"/><Relationship Id="rId2" Type="http://schemas.openxmlformats.org/officeDocument/2006/relationships/hyperlink" Target="http://en.wikipedia.org/wiki/Well-found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mputer_science" TargetMode="External"/><Relationship Id="rId5" Type="http://schemas.openxmlformats.org/officeDocument/2006/relationships/hyperlink" Target="http://en.wikipedia.org/wiki/Mathematical_logic" TargetMode="External"/><Relationship Id="rId4" Type="http://schemas.openxmlformats.org/officeDocument/2006/relationships/hyperlink" Target="http://en.wikipedia.org/wiki/Structural_induc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blem_of_induction" TargetMode="External"/><Relationship Id="rId2" Type="http://schemas.openxmlformats.org/officeDocument/2006/relationships/hyperlink" Target="http://en.wikipedia.org/wiki/Inductive_reason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Deductive_reasoning" TargetMode="External"/><Relationship Id="rId4" Type="http://schemas.openxmlformats.org/officeDocument/2006/relationships/hyperlink" Target="http://en.wikipedia.org/wiki/Inference_rul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pringer_Science%2BBusiness_Media" TargetMode="External"/><Relationship Id="rId13" Type="http://schemas.openxmlformats.org/officeDocument/2006/relationships/hyperlink" Target="http://en.wikipedia.org/wiki/Special:BookSources/0-486-61226-0" TargetMode="External"/><Relationship Id="rId3" Type="http://schemas.openxmlformats.org/officeDocument/2006/relationships/hyperlink" Target="http://www.maths.unsw.edu.au/~jim/proofs.html" TargetMode="External"/><Relationship Id="rId7" Type="http://schemas.openxmlformats.org/officeDocument/2006/relationships/hyperlink" Target="http://en.wikipedia.org/wiki/Encyclopedia_of_Mathematics" TargetMode="External"/><Relationship Id="rId12" Type="http://schemas.openxmlformats.org/officeDocument/2006/relationships/hyperlink" Target="http://en.wikipedia.org/wiki/Andrey_Kolmogorov" TargetMode="External"/><Relationship Id="rId2" Type="http://schemas.openxmlformats.org/officeDocument/2006/relationships/hyperlink" Target="http://en.wikipedia.org/wiki/James_Franklin_%28philosopher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cyclopediaofmath.org/index.php?title=p/m062640" TargetMode="External"/><Relationship Id="rId11" Type="http://schemas.openxmlformats.org/officeDocument/2006/relationships/hyperlink" Target="http://en.wikipedia.org/wiki/Special:BookSources/0-201-89683-4" TargetMode="External"/><Relationship Id="rId5" Type="http://schemas.openxmlformats.org/officeDocument/2006/relationships/hyperlink" Target="http://en.wikipedia.org/wiki/Special:BookSources/0-646-54509-4" TargetMode="External"/><Relationship Id="rId10" Type="http://schemas.openxmlformats.org/officeDocument/2006/relationships/hyperlink" Target="http://en.wikipedia.org/wiki/Donald_Knuth" TargetMode="External"/><Relationship Id="rId4" Type="http://schemas.openxmlformats.org/officeDocument/2006/relationships/hyperlink" Target="http://en.wikipedia.org/wiki/International_Standard_Book_Number" TargetMode="External"/><Relationship Id="rId9" Type="http://schemas.openxmlformats.org/officeDocument/2006/relationships/hyperlink" Target="http://en.wikipedia.org/wiki/Special:BookSources/978-1-55608-010-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Induction in </a:t>
            </a:r>
            <a:r>
              <a:rPr lang="en-US" sz="5400" b="1" u="sng" dirty="0" smtClean="0"/>
              <a:t>mathematics</a:t>
            </a:r>
            <a:endParaRPr lang="en-US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Definitions</a:t>
            </a:r>
            <a:endParaRPr lang="en-US" sz="8000" b="1" dirty="0" smtClean="0">
              <a:solidFill>
                <a:srgbClr val="FF0000"/>
              </a:solidFill>
              <a:effectLst/>
            </a:endParaRPr>
          </a:p>
          <a:p>
            <a:r>
              <a:rPr lang="en-US" sz="8000" b="1" dirty="0">
                <a:solidFill>
                  <a:srgbClr val="FF0000"/>
                </a:solidFill>
              </a:rPr>
              <a:t>Applications</a:t>
            </a:r>
            <a:endParaRPr lang="en-US" sz="8000" b="1" dirty="0" smtClean="0">
              <a:solidFill>
                <a:srgbClr val="FF0000"/>
              </a:solidFill>
              <a:effectLst/>
            </a:endParaRPr>
          </a:p>
          <a:p>
            <a:r>
              <a:rPr lang="en-US" sz="8000" b="1" dirty="0">
                <a:solidFill>
                  <a:srgbClr val="FF0000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413609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en-US" b="1" dirty="0" smtClean="0"/>
              <a:t>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Mathematical induction</a:t>
            </a:r>
            <a:r>
              <a:rPr lang="en-US" dirty="0" smtClean="0"/>
              <a:t> is a method of </a:t>
            </a:r>
            <a:r>
              <a:rPr lang="en-US" dirty="0" smtClean="0">
                <a:hlinkClick r:id="rId2" tooltip="Mathematical proof"/>
              </a:rPr>
              <a:t>mathematical proof</a:t>
            </a:r>
            <a:r>
              <a:rPr lang="en-US" dirty="0" smtClean="0"/>
              <a:t> typically used to establish a given statement for all </a:t>
            </a:r>
            <a:r>
              <a:rPr lang="en-US" dirty="0" smtClean="0">
                <a:hlinkClick r:id="rId3" tooltip="Natural number"/>
              </a:rPr>
              <a:t>natural numbers</a:t>
            </a:r>
            <a:r>
              <a:rPr lang="en-US" dirty="0" smtClean="0"/>
              <a:t>. It is a form of </a:t>
            </a:r>
            <a:r>
              <a:rPr lang="en-US" dirty="0" smtClean="0">
                <a:hlinkClick r:id="rId4" tooltip="Direct proof"/>
              </a:rPr>
              <a:t>direct proof</a:t>
            </a:r>
            <a:r>
              <a:rPr lang="en-US" dirty="0" smtClean="0"/>
              <a:t>, and it is done in two steps. The first step, known as the </a:t>
            </a:r>
            <a:r>
              <a:rPr lang="en-US" b="1" dirty="0" smtClean="0"/>
              <a:t>base case</a:t>
            </a:r>
            <a:r>
              <a:rPr lang="en-US" dirty="0" smtClean="0"/>
              <a:t>, is to prove the given statement for the first natural number. The second step, known as the </a:t>
            </a:r>
            <a:r>
              <a:rPr lang="en-US" b="1" dirty="0" smtClean="0"/>
              <a:t>inductive step</a:t>
            </a:r>
            <a:r>
              <a:rPr lang="en-US" dirty="0" smtClean="0"/>
              <a:t>, is to prove that the given statement for any one natural number </a:t>
            </a:r>
            <a:r>
              <a:rPr lang="en-US" dirty="0" smtClean="0">
                <a:hlinkClick r:id="rId5" tooltip="Material conditional"/>
              </a:rPr>
              <a:t>implies</a:t>
            </a:r>
            <a:r>
              <a:rPr lang="en-US" dirty="0" smtClean="0"/>
              <a:t> the given statement for the next natural number. From these two steps, mathematical induction is the </a:t>
            </a:r>
            <a:r>
              <a:rPr lang="en-US" dirty="0" smtClean="0">
                <a:hlinkClick r:id="rId6" tooltip="Rule of inference"/>
              </a:rPr>
              <a:t>rule</a:t>
            </a:r>
            <a:r>
              <a:rPr lang="en-US" dirty="0" smtClean="0"/>
              <a:t> from which we infer that the given statement is established for all natural numbers.</a:t>
            </a:r>
          </a:p>
        </p:txBody>
      </p:sp>
    </p:spTree>
    <p:extLst>
      <p:ext uri="{BB962C8B-B14F-4D97-AF65-F5344CB8AC3E}">
        <p14:creationId xmlns:p14="http://schemas.microsoft.com/office/powerpoint/2010/main" val="188418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Induction </a:t>
            </a:r>
            <a:r>
              <a:rPr lang="en-US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method can be extended to prove statements about more general </a:t>
            </a:r>
            <a:r>
              <a:rPr lang="en-US" dirty="0" smtClean="0">
                <a:hlinkClick r:id="rId2" tooltip="Well-founded"/>
              </a:rPr>
              <a:t>well-founded</a:t>
            </a:r>
            <a:r>
              <a:rPr lang="en-US" dirty="0" smtClean="0"/>
              <a:t> structures, such as </a:t>
            </a:r>
            <a:r>
              <a:rPr lang="en-US" dirty="0" smtClean="0">
                <a:hlinkClick r:id="rId3" tooltip="Tree (set theory)"/>
              </a:rPr>
              <a:t>trees</a:t>
            </a:r>
            <a:r>
              <a:rPr lang="en-US" dirty="0" smtClean="0"/>
              <a:t>; this generalization, known as </a:t>
            </a:r>
            <a:r>
              <a:rPr lang="en-US" dirty="0" smtClean="0">
                <a:hlinkClick r:id="rId4" tooltip="Structural induction"/>
              </a:rPr>
              <a:t>structural induction</a:t>
            </a:r>
            <a:r>
              <a:rPr lang="en-US" dirty="0" smtClean="0"/>
              <a:t>, is used in </a:t>
            </a:r>
            <a:r>
              <a:rPr lang="en-US" dirty="0" smtClean="0">
                <a:hlinkClick r:id="rId5" tooltip="Mathematical logic"/>
              </a:rPr>
              <a:t>mathematical logic</a:t>
            </a:r>
            <a:r>
              <a:rPr lang="en-US" dirty="0" smtClean="0"/>
              <a:t> and </a:t>
            </a:r>
            <a:r>
              <a:rPr lang="en-US" dirty="0" smtClean="0">
                <a:hlinkClick r:id="rId6" tooltip="Computer science"/>
              </a:rPr>
              <a:t>computer science</a:t>
            </a:r>
            <a:r>
              <a:rPr lang="en-US" dirty="0" smtClean="0"/>
              <a:t>. Mathematical induction in this extended sense is closely related to </a:t>
            </a:r>
            <a:r>
              <a:rPr lang="en-US" dirty="0" smtClean="0">
                <a:hlinkClick r:id="rId7" tooltip="Recursion"/>
              </a:rPr>
              <a:t>recursion</a:t>
            </a:r>
            <a:r>
              <a:rPr lang="en-US" dirty="0" smtClean="0"/>
              <a:t>. Mathematical induction, in some form, is the foundation of all correctness proofs for computer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1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(continued) </a:t>
            </a:r>
            <a:r>
              <a:rPr lang="en-US" b="1" dirty="0" smtClean="0"/>
              <a:t>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Although its namesake may suggest otherwise, mathematical induction should not be misconstrued as a form of </a:t>
            </a:r>
            <a:r>
              <a:rPr lang="en-US" dirty="0" smtClean="0">
                <a:hlinkClick r:id="rId2" tooltip="Inductive reasoning"/>
              </a:rPr>
              <a:t>inductive reasoning</a:t>
            </a:r>
            <a:r>
              <a:rPr lang="en-US" dirty="0" smtClean="0"/>
              <a:t> (also see </a:t>
            </a:r>
            <a:r>
              <a:rPr lang="en-US" dirty="0" smtClean="0">
                <a:hlinkClick r:id="rId3" tooltip="Problem of induction"/>
              </a:rPr>
              <a:t>Problem of induction</a:t>
            </a:r>
            <a:r>
              <a:rPr lang="en-US" dirty="0" smtClean="0"/>
              <a:t>). Mathematical induction is an </a:t>
            </a:r>
            <a:r>
              <a:rPr lang="en-US" dirty="0" smtClean="0">
                <a:hlinkClick r:id="rId4" tooltip="Inference rule"/>
              </a:rPr>
              <a:t>inference rule</a:t>
            </a:r>
            <a:r>
              <a:rPr lang="en-US" dirty="0" smtClean="0"/>
              <a:t> used in proofs. In mathematics, proofs including those using mathematical induction are examples of </a:t>
            </a:r>
            <a:r>
              <a:rPr lang="en-US" dirty="0" smtClean="0">
                <a:hlinkClick r:id="rId5" tooltip="Deductive reasoning"/>
              </a:rPr>
              <a:t>deductive reasoning</a:t>
            </a:r>
            <a:r>
              <a:rPr lang="en-US" dirty="0" smtClean="0"/>
              <a:t> and inductive reasoning is excluded from proofs.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Induction </a:t>
            </a:r>
            <a:r>
              <a:rPr lang="en-US" dirty="0" smtClean="0"/>
              <a:t>(continued)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1"/>
            <a:ext cx="6553200" cy="4495800"/>
          </a:xfrm>
        </p:spPr>
      </p:pic>
    </p:spTree>
    <p:extLst>
      <p:ext uri="{BB962C8B-B14F-4D97-AF65-F5344CB8AC3E}">
        <p14:creationId xmlns:p14="http://schemas.microsoft.com/office/powerpoint/2010/main" val="315493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(continued) </a:t>
            </a:r>
            <a:r>
              <a:rPr lang="en-US" b="1" dirty="0" smtClean="0"/>
              <a:t>Induction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98" y="1752600"/>
            <a:ext cx="8286002" cy="4572000"/>
          </a:xfrm>
        </p:spPr>
      </p:pic>
    </p:spTree>
    <p:extLst>
      <p:ext uri="{BB962C8B-B14F-4D97-AF65-F5344CB8AC3E}">
        <p14:creationId xmlns:p14="http://schemas.microsoft.com/office/powerpoint/2010/main" val="238998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Induction </a:t>
            </a:r>
            <a:r>
              <a:rPr lang="en-US" dirty="0" smtClean="0"/>
              <a:t>(continued)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17266"/>
            <a:ext cx="7391400" cy="3997734"/>
          </a:xfrm>
        </p:spPr>
      </p:pic>
    </p:spTree>
    <p:extLst>
      <p:ext uri="{BB962C8B-B14F-4D97-AF65-F5344CB8AC3E}">
        <p14:creationId xmlns:p14="http://schemas.microsoft.com/office/powerpoint/2010/main" val="3971835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(continued) </a:t>
            </a:r>
            <a:r>
              <a:rPr lang="en-US" b="1" dirty="0" smtClean="0"/>
              <a:t>Induction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89651"/>
            <a:ext cx="7543800" cy="4177749"/>
          </a:xfrm>
        </p:spPr>
      </p:pic>
    </p:spTree>
    <p:extLst>
      <p:ext uri="{BB962C8B-B14F-4D97-AF65-F5344CB8AC3E}">
        <p14:creationId xmlns:p14="http://schemas.microsoft.com/office/powerpoint/2010/main" val="353850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References </a:t>
            </a:r>
            <a:r>
              <a:rPr lang="en-US" b="1" dirty="0"/>
              <a:t>and 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 tooltip="James Franklin (philosopher)"/>
              </a:rPr>
              <a:t>Franklin, J.</a:t>
            </a:r>
            <a:r>
              <a:rPr lang="en-US" dirty="0" smtClean="0"/>
              <a:t>; A. </a:t>
            </a:r>
            <a:r>
              <a:rPr lang="en-US" dirty="0" err="1" smtClean="0"/>
              <a:t>Daoud</a:t>
            </a:r>
            <a:r>
              <a:rPr lang="en-US" dirty="0" smtClean="0"/>
              <a:t> (2011). </a:t>
            </a:r>
            <a:r>
              <a:rPr lang="en-US" i="1" dirty="0" smtClean="0">
                <a:hlinkClick r:id="rId3"/>
              </a:rPr>
              <a:t>Proof in Mathematics: An Introduction</a:t>
            </a:r>
            <a:r>
              <a:rPr lang="en-US" dirty="0" smtClean="0"/>
              <a:t>. Sydney: Kew Books. </a:t>
            </a:r>
            <a:r>
              <a:rPr lang="en-US" dirty="0" smtClean="0">
                <a:hlinkClick r:id="rId4" tooltip="International Standard Book Number"/>
              </a:rPr>
              <a:t>ISBN</a:t>
            </a:r>
            <a:r>
              <a:rPr lang="en-US" dirty="0" smtClean="0"/>
              <a:t> </a:t>
            </a:r>
            <a:r>
              <a:rPr lang="en-US" dirty="0" smtClean="0">
                <a:hlinkClick r:id="rId5" tooltip="Special:BookSources/0-646-54509-4"/>
              </a:rPr>
              <a:t>0-646-54509-4</a:t>
            </a:r>
            <a:r>
              <a:rPr lang="en-US" dirty="0" smtClean="0"/>
              <a:t>. (Ch. 8.)</a:t>
            </a:r>
          </a:p>
          <a:p>
            <a:r>
              <a:rPr lang="en-US" dirty="0" err="1" smtClean="0"/>
              <a:t>Hazewinkel</a:t>
            </a:r>
            <a:r>
              <a:rPr lang="en-US" dirty="0" smtClean="0"/>
              <a:t>, </a:t>
            </a:r>
            <a:r>
              <a:rPr lang="en-US" dirty="0" err="1" smtClean="0"/>
              <a:t>Michiel</a:t>
            </a:r>
            <a:r>
              <a:rPr lang="en-US" dirty="0" smtClean="0"/>
              <a:t>, ed. (2001), </a:t>
            </a:r>
            <a:r>
              <a:rPr lang="en-US" dirty="0" smtClean="0">
                <a:hlinkClick r:id="rId6"/>
              </a:rPr>
              <a:t>"Mathematical induction"</a:t>
            </a:r>
            <a:r>
              <a:rPr lang="en-US" dirty="0" smtClean="0"/>
              <a:t>, </a:t>
            </a:r>
            <a:r>
              <a:rPr lang="en-US" i="1" dirty="0" smtClean="0">
                <a:hlinkClick r:id="rId7" tooltip="Encyclopedia of Mathematics"/>
              </a:rPr>
              <a:t>Encyclopedia of Mathematics</a:t>
            </a:r>
            <a:r>
              <a:rPr lang="en-US" dirty="0" smtClean="0"/>
              <a:t>, </a:t>
            </a:r>
            <a:r>
              <a:rPr lang="en-US" dirty="0" smtClean="0">
                <a:hlinkClick r:id="rId8" tooltip="Springer Science+Business Media"/>
              </a:rPr>
              <a:t>Springer</a:t>
            </a:r>
            <a:r>
              <a:rPr lang="en-US" dirty="0" smtClean="0"/>
              <a:t>, </a:t>
            </a:r>
            <a:r>
              <a:rPr lang="en-US" dirty="0" smtClean="0">
                <a:hlinkClick r:id="rId4" tooltip="International Standard Book Number"/>
              </a:rPr>
              <a:t>ISBN</a:t>
            </a:r>
            <a:r>
              <a:rPr lang="en-US" dirty="0" smtClean="0"/>
              <a:t> </a:t>
            </a:r>
            <a:r>
              <a:rPr lang="en-US" dirty="0" smtClean="0">
                <a:hlinkClick r:id="rId9" tooltip="Special:BookSources/978-1-55608-010-4"/>
              </a:rPr>
              <a:t>978-1-55608-010-4</a:t>
            </a:r>
            <a:endParaRPr lang="en-US" dirty="0" smtClean="0"/>
          </a:p>
          <a:p>
            <a:r>
              <a:rPr lang="en-US" dirty="0" smtClean="0">
                <a:hlinkClick r:id="rId10" tooltip="Donald Knuth"/>
              </a:rPr>
              <a:t>Knuth, Donald E.</a:t>
            </a:r>
            <a:r>
              <a:rPr lang="en-US" dirty="0" smtClean="0"/>
              <a:t> (1997). </a:t>
            </a:r>
            <a:r>
              <a:rPr lang="en-US" i="1" dirty="0" smtClean="0"/>
              <a:t>The Art of Computer Programming, Volume 1: Fundamental Algorithms</a:t>
            </a:r>
            <a:r>
              <a:rPr lang="en-US" dirty="0" smtClean="0"/>
              <a:t> (3rd ed.). Addison-Wesley. </a:t>
            </a:r>
            <a:r>
              <a:rPr lang="en-US" dirty="0" smtClean="0">
                <a:hlinkClick r:id="rId4" tooltip="International Standard Book Number"/>
              </a:rPr>
              <a:t>ISBN</a:t>
            </a:r>
            <a:r>
              <a:rPr lang="en-US" dirty="0" smtClean="0"/>
              <a:t> </a:t>
            </a:r>
            <a:r>
              <a:rPr lang="en-US" dirty="0" smtClean="0">
                <a:hlinkClick r:id="rId11" tooltip="Special:BookSources/0-201-89683-4"/>
              </a:rPr>
              <a:t>0-201-89683-4</a:t>
            </a:r>
            <a:r>
              <a:rPr lang="en-US" dirty="0" smtClean="0"/>
              <a:t>. (Section 1.2.1: Mathematical Induction, pp. 11–21.)</a:t>
            </a:r>
          </a:p>
          <a:p>
            <a:r>
              <a:rPr lang="en-US" dirty="0" smtClean="0">
                <a:hlinkClick r:id="rId12" tooltip="Andrey Kolmogorov"/>
              </a:rPr>
              <a:t>Kolmogorov, </a:t>
            </a:r>
            <a:r>
              <a:rPr lang="en-US" dirty="0" err="1" smtClean="0">
                <a:hlinkClick r:id="rId12" tooltip="Andrey Kolmogorov"/>
              </a:rPr>
              <a:t>Andrey</a:t>
            </a:r>
            <a:r>
              <a:rPr lang="en-US" dirty="0" smtClean="0">
                <a:hlinkClick r:id="rId12" tooltip="Andrey Kolmogorov"/>
              </a:rPr>
              <a:t> N.</a:t>
            </a:r>
            <a:r>
              <a:rPr lang="en-US" dirty="0" smtClean="0"/>
              <a:t>; Sergei V. </a:t>
            </a:r>
            <a:r>
              <a:rPr lang="en-US" dirty="0" err="1" smtClean="0"/>
              <a:t>Fomin</a:t>
            </a:r>
            <a:r>
              <a:rPr lang="en-US" dirty="0" smtClean="0"/>
              <a:t> (1975). </a:t>
            </a:r>
            <a:r>
              <a:rPr lang="en-US" i="1" dirty="0" smtClean="0"/>
              <a:t>Introductory Real Analysis</a:t>
            </a:r>
            <a:r>
              <a:rPr lang="en-US" dirty="0" smtClean="0"/>
              <a:t>. Silverman, R. A. (trans., ed.). New York: Dover. </a:t>
            </a:r>
            <a:r>
              <a:rPr lang="en-US" dirty="0" smtClean="0">
                <a:hlinkClick r:id="rId4" tooltip="International Standard Book Number"/>
              </a:rPr>
              <a:t>ISBN</a:t>
            </a:r>
            <a:r>
              <a:rPr lang="en-US" dirty="0" smtClean="0"/>
              <a:t> </a:t>
            </a:r>
            <a:r>
              <a:rPr lang="en-US" dirty="0" smtClean="0">
                <a:hlinkClick r:id="rId13" tooltip="Special:BookSources/0-486-61226-0"/>
              </a:rPr>
              <a:t>0-486-61226-0</a:t>
            </a:r>
            <a:r>
              <a:rPr lang="en-US" dirty="0" smtClean="0"/>
              <a:t>. (Section 3.8: Transfinite induction, pp. 28–29.)</a:t>
            </a:r>
          </a:p>
        </p:txBody>
      </p:sp>
    </p:spTree>
    <p:extLst>
      <p:ext uri="{BB962C8B-B14F-4D97-AF65-F5344CB8AC3E}">
        <p14:creationId xmlns:p14="http://schemas.microsoft.com/office/powerpoint/2010/main" val="161983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295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Induction in mathematics</vt:lpstr>
      <vt:lpstr>Induction</vt:lpstr>
      <vt:lpstr>Induction (continued)</vt:lpstr>
      <vt:lpstr>(continued) Induction</vt:lpstr>
      <vt:lpstr>Induction (continued)</vt:lpstr>
      <vt:lpstr>(continued) Induction</vt:lpstr>
      <vt:lpstr>Induction (continued)</vt:lpstr>
      <vt:lpstr>(continued) Induction</vt:lpstr>
      <vt:lpstr>References and 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in mathematics</dc:title>
  <dc:creator>LENOVO</dc:creator>
  <cp:lastModifiedBy>LENOVO</cp:lastModifiedBy>
  <cp:revision>7</cp:revision>
  <dcterms:created xsi:type="dcterms:W3CDTF">2014-10-15T06:52:03Z</dcterms:created>
  <dcterms:modified xsi:type="dcterms:W3CDTF">2014-10-15T07:01:59Z</dcterms:modified>
</cp:coreProperties>
</file>