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3" r:id="rId10"/>
    <p:sldId id="284" r:id="rId11"/>
    <p:sldId id="285" r:id="rId12"/>
    <p:sldId id="286" r:id="rId13"/>
    <p:sldId id="276" r:id="rId14"/>
    <p:sldId id="264" r:id="rId15"/>
    <p:sldId id="265" r:id="rId16"/>
    <p:sldId id="288" r:id="rId17"/>
    <p:sldId id="289" r:id="rId18"/>
    <p:sldId id="292" r:id="rId19"/>
    <p:sldId id="290" r:id="rId20"/>
    <p:sldId id="291" r:id="rId21"/>
    <p:sldId id="266" r:id="rId22"/>
    <p:sldId id="277" r:id="rId23"/>
    <p:sldId id="267" r:id="rId24"/>
    <p:sldId id="278" r:id="rId25"/>
    <p:sldId id="279" r:id="rId26"/>
    <p:sldId id="280" r:id="rId27"/>
    <p:sldId id="281" r:id="rId28"/>
    <p:sldId id="282" r:id="rId29"/>
    <p:sldId id="268" r:id="rId30"/>
    <p:sldId id="269" r:id="rId31"/>
    <p:sldId id="270" r:id="rId32"/>
    <p:sldId id="271" r:id="rId33"/>
    <p:sldId id="272" r:id="rId34"/>
    <p:sldId id="273" r:id="rId35"/>
    <p:sldId id="274" r:id="rId36"/>
    <p:sldId id="287" r:id="rId37"/>
    <p:sldId id="27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F2C02-76EF-4AF4-916F-92B88385C866}"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12158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F2C02-76EF-4AF4-916F-92B88385C866}"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217611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F2C02-76EF-4AF4-916F-92B88385C866}"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192615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F2C02-76EF-4AF4-916F-92B88385C866}"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325723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F2C02-76EF-4AF4-916F-92B88385C866}"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319906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F2C02-76EF-4AF4-916F-92B88385C866}"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154976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F2C02-76EF-4AF4-916F-92B88385C866}"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3879719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F2C02-76EF-4AF4-916F-92B88385C866}"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355155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F2C02-76EF-4AF4-916F-92B88385C866}"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339054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F2C02-76EF-4AF4-916F-92B88385C866}"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226982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F2C02-76EF-4AF4-916F-92B88385C866}"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37FF0-2D85-4C44-9971-AA4DC96083E4}" type="slidenum">
              <a:rPr lang="en-US" smtClean="0"/>
              <a:t>‹#›</a:t>
            </a:fld>
            <a:endParaRPr lang="en-US"/>
          </a:p>
        </p:txBody>
      </p:sp>
    </p:spTree>
    <p:extLst>
      <p:ext uri="{BB962C8B-B14F-4D97-AF65-F5344CB8AC3E}">
        <p14:creationId xmlns:p14="http://schemas.microsoft.com/office/powerpoint/2010/main" val="270334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F2C02-76EF-4AF4-916F-92B88385C866}" type="datetimeFigureOut">
              <a:rPr lang="en-US" smtClean="0"/>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37FF0-2D85-4C44-9971-AA4DC96083E4}" type="slidenum">
              <a:rPr lang="en-US" smtClean="0"/>
              <a:t>‹#›</a:t>
            </a:fld>
            <a:endParaRPr lang="en-US"/>
          </a:p>
        </p:txBody>
      </p:sp>
    </p:spTree>
    <p:extLst>
      <p:ext uri="{BB962C8B-B14F-4D97-AF65-F5344CB8AC3E}">
        <p14:creationId xmlns:p14="http://schemas.microsoft.com/office/powerpoint/2010/main" val="9800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Tuple" TargetMode="External"/><Relationship Id="rId2" Type="http://schemas.openxmlformats.org/officeDocument/2006/relationships/hyperlink" Target="http://en.wikipedia.org/wiki/Ordered_pair" TargetMode="External"/><Relationship Id="rId1" Type="http://schemas.openxmlformats.org/officeDocument/2006/relationships/slideLayout" Target="../slideLayouts/slideLayout2.xml"/><Relationship Id="rId4" Type="http://schemas.openxmlformats.org/officeDocument/2006/relationships/hyperlink" Target="http://en.wikipedia.org/wiki/Cartesian_coordinate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Complex_analysis" TargetMode="External"/><Relationship Id="rId3" Type="http://schemas.openxmlformats.org/officeDocument/2006/relationships/hyperlink" Target="http://en.wikipedia.org/wiki/Codomain_%28mathematics%29" TargetMode="External"/><Relationship Id="rId7" Type="http://schemas.openxmlformats.org/officeDocument/2006/relationships/hyperlink" Target="http://en.wikipedia.org/wiki/Real_analysis" TargetMode="External"/><Relationship Id="rId2" Type="http://schemas.openxmlformats.org/officeDocument/2006/relationships/hyperlink" Target="http://en.wikipedia.org/wiki/Domain_of_a_function" TargetMode="External"/><Relationship Id="rId1" Type="http://schemas.openxmlformats.org/officeDocument/2006/relationships/slideLayout" Target="../slideLayouts/slideLayout2.xml"/><Relationship Id="rId6" Type="http://schemas.openxmlformats.org/officeDocument/2006/relationships/hyperlink" Target="http://en.wikipedia.org/wiki/Function_space" TargetMode="External"/><Relationship Id="rId5" Type="http://schemas.openxmlformats.org/officeDocument/2006/relationships/hyperlink" Target="http://en.wikipedia.org/wiki/Real_numbers" TargetMode="External"/><Relationship Id="rId4" Type="http://schemas.openxmlformats.org/officeDocument/2006/relationships/hyperlink" Target="http://en.wikipedia.org/wiki/Graph_of_a_function" TargetMode="External"/><Relationship Id="rId9" Type="http://schemas.openxmlformats.org/officeDocument/2006/relationships/hyperlink" Target="http://en.wikipedia.org/wiki/Functional_analysi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Composition_of_functions" TargetMode="External"/><Relationship Id="rId2" Type="http://schemas.openxmlformats.org/officeDocument/2006/relationships/hyperlink" Target="http://en.wikipedia.org/wiki/Arithmeti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Fourier_series" TargetMode="External"/><Relationship Id="rId3" Type="http://schemas.openxmlformats.org/officeDocument/2006/relationships/hyperlink" Target="http://en.wikipedia.org/wiki/Function_%28mathematics%29" TargetMode="External"/><Relationship Id="rId7" Type="http://schemas.openxmlformats.org/officeDocument/2006/relationships/hyperlink" Target="http://en.wikipedia.org/wiki/Power_serie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Mathematical_analysis" TargetMode="External"/><Relationship Id="rId5" Type="http://schemas.openxmlformats.org/officeDocument/2006/relationships/hyperlink" Target="http://en.wikipedia.org/wiki/Additive_inverse" TargetMode="External"/><Relationship Id="rId4" Type="http://schemas.openxmlformats.org/officeDocument/2006/relationships/hyperlink" Target="http://en.wikipedia.org/wiki/Symmetr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mathwords.com/e/element_of_a_set.htm" TargetMode="External"/><Relationship Id="rId2" Type="http://schemas.openxmlformats.org/officeDocument/2006/relationships/hyperlink" Target="http://www.mathwords.com/f/function.htm" TargetMode="External"/><Relationship Id="rId1" Type="http://schemas.openxmlformats.org/officeDocument/2006/relationships/slideLayout" Target="../slideLayouts/slideLayout2.xml"/><Relationship Id="rId5" Type="http://schemas.openxmlformats.org/officeDocument/2006/relationships/hyperlink" Target="http://www.mathwords.com/d/domain.htm" TargetMode="External"/><Relationship Id="rId4" Type="http://schemas.openxmlformats.org/officeDocument/2006/relationships/hyperlink" Target="http://www.mathwords.com/r/range.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Function_%28mathematics%29"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Meteorology" TargetMode="External"/><Relationship Id="rId13" Type="http://schemas.openxmlformats.org/officeDocument/2006/relationships/hyperlink" Target="http://en.wikipedia.org/wiki/Economics" TargetMode="External"/><Relationship Id="rId18" Type="http://schemas.openxmlformats.org/officeDocument/2006/relationships/hyperlink" Target="http://en.wikipedia.org/wiki/Engineer" TargetMode="External"/><Relationship Id="rId3" Type="http://schemas.openxmlformats.org/officeDocument/2006/relationships/hyperlink" Target="http://en.wikipedia.org/wiki/Mathematics" TargetMode="External"/><Relationship Id="rId21" Type="http://schemas.openxmlformats.org/officeDocument/2006/relationships/hyperlink" Target="http://en.wikipedia.org/wiki/Economist" TargetMode="External"/><Relationship Id="rId7" Type="http://schemas.openxmlformats.org/officeDocument/2006/relationships/hyperlink" Target="http://en.wikipedia.org/wiki/Earth_science" TargetMode="External"/><Relationship Id="rId12" Type="http://schemas.openxmlformats.org/officeDocument/2006/relationships/hyperlink" Target="http://en.wikipedia.org/wiki/Social_sciences" TargetMode="External"/><Relationship Id="rId17" Type="http://schemas.openxmlformats.org/officeDocument/2006/relationships/hyperlink" Target="http://en.wikipedia.org/wiki/Physicist" TargetMode="External"/><Relationship Id="rId2" Type="http://schemas.openxmlformats.org/officeDocument/2006/relationships/hyperlink" Target="http://en.wikipedia.org/wiki/System" TargetMode="External"/><Relationship Id="rId16" Type="http://schemas.openxmlformats.org/officeDocument/2006/relationships/hyperlink" Target="http://en.wikipedia.org/wiki/Political_science" TargetMode="External"/><Relationship Id="rId20" Type="http://schemas.openxmlformats.org/officeDocument/2006/relationships/hyperlink" Target="http://en.wikipedia.org/wiki/Operations_research" TargetMode="External"/><Relationship Id="rId1" Type="http://schemas.openxmlformats.org/officeDocument/2006/relationships/slideLayout" Target="../slideLayouts/slideLayout2.xml"/><Relationship Id="rId6" Type="http://schemas.openxmlformats.org/officeDocument/2006/relationships/hyperlink" Target="http://en.wikipedia.org/wiki/Biology" TargetMode="External"/><Relationship Id="rId11" Type="http://schemas.openxmlformats.org/officeDocument/2006/relationships/hyperlink" Target="http://en.wikipedia.org/wiki/Artificial_intelligence" TargetMode="External"/><Relationship Id="rId5" Type="http://schemas.openxmlformats.org/officeDocument/2006/relationships/hyperlink" Target="http://en.wikipedia.org/wiki/Physics" TargetMode="External"/><Relationship Id="rId15" Type="http://schemas.openxmlformats.org/officeDocument/2006/relationships/hyperlink" Target="http://en.wikipedia.org/wiki/Sociology" TargetMode="External"/><Relationship Id="rId10" Type="http://schemas.openxmlformats.org/officeDocument/2006/relationships/hyperlink" Target="http://en.wikipedia.org/wiki/Computer_science" TargetMode="External"/><Relationship Id="rId19" Type="http://schemas.openxmlformats.org/officeDocument/2006/relationships/hyperlink" Target="http://en.wikipedia.org/wiki/Statistician" TargetMode="External"/><Relationship Id="rId4" Type="http://schemas.openxmlformats.org/officeDocument/2006/relationships/hyperlink" Target="http://en.wikipedia.org/wiki/Natural_science" TargetMode="External"/><Relationship Id="rId9" Type="http://schemas.openxmlformats.org/officeDocument/2006/relationships/hyperlink" Target="http://en.wikipedia.org/wiki/Engineering" TargetMode="External"/><Relationship Id="rId14" Type="http://schemas.openxmlformats.org/officeDocument/2006/relationships/hyperlink" Target="http://en.wikipedia.org/wiki/Psycholog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Statistical_model" TargetMode="External"/><Relationship Id="rId2" Type="http://schemas.openxmlformats.org/officeDocument/2006/relationships/hyperlink" Target="http://en.wikipedia.org/wiki/Dynamical_systems" TargetMode="External"/><Relationship Id="rId1" Type="http://schemas.openxmlformats.org/officeDocument/2006/relationships/slideLayout" Target="../slideLayouts/slideLayout2.xml"/><Relationship Id="rId6" Type="http://schemas.openxmlformats.org/officeDocument/2006/relationships/hyperlink" Target="http://en.wikipedia.org/wiki/Model_theory" TargetMode="External"/><Relationship Id="rId5" Type="http://schemas.openxmlformats.org/officeDocument/2006/relationships/hyperlink" Target="http://en.wikipedia.org/wiki/Game_theory" TargetMode="External"/><Relationship Id="rId4" Type="http://schemas.openxmlformats.org/officeDocument/2006/relationships/hyperlink" Target="http://en.wikipedia.org/wiki/Differential_equation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Overdetermined_syste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Errors_and_residuals_in_statistics" TargetMode="External"/><Relationship Id="rId2" Type="http://schemas.openxmlformats.org/officeDocument/2006/relationships/hyperlink" Target="http://en.wikipedia.org/wiki/Curve_fitting" TargetMode="External"/><Relationship Id="rId1" Type="http://schemas.openxmlformats.org/officeDocument/2006/relationships/slideLayout" Target="../slideLayouts/slideLayout2.xml"/><Relationship Id="rId5" Type="http://schemas.openxmlformats.org/officeDocument/2006/relationships/hyperlink" Target="http://en.wikipedia.org/wiki/Errors-in-variables_models" TargetMode="External"/><Relationship Id="rId4" Type="http://schemas.openxmlformats.org/officeDocument/2006/relationships/hyperlink" Target="http://en.wikipedia.org/wiki/Independent_variabl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Non-linear_least_squares" TargetMode="External"/><Relationship Id="rId2" Type="http://schemas.openxmlformats.org/officeDocument/2006/relationships/hyperlink" Target="http://en.wikipedia.org/wiki/Ordinary_least_squares" TargetMode="External"/><Relationship Id="rId1" Type="http://schemas.openxmlformats.org/officeDocument/2006/relationships/slideLayout" Target="../slideLayouts/slideLayout2.xml"/><Relationship Id="rId5" Type="http://schemas.openxmlformats.org/officeDocument/2006/relationships/hyperlink" Target="http://en.wikipedia.org/wiki/Closed-form_expression" TargetMode="External"/><Relationship Id="rId4" Type="http://schemas.openxmlformats.org/officeDocument/2006/relationships/hyperlink" Target="http://en.wikipedia.org/wiki/Regression_analysi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Maximum_likelihood" TargetMode="External"/><Relationship Id="rId2" Type="http://schemas.openxmlformats.org/officeDocument/2006/relationships/hyperlink" Target="http://en.wikipedia.org/wiki/Exponential_family" TargetMode="External"/><Relationship Id="rId1" Type="http://schemas.openxmlformats.org/officeDocument/2006/relationships/slideLayout" Target="../slideLayouts/slideLayout2.xml"/><Relationship Id="rId4" Type="http://schemas.openxmlformats.org/officeDocument/2006/relationships/hyperlink" Target="http://en.wikipedia.org/wiki/Method_of_moments_%28statistics%2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ndex.php?title=Quadratic_approximation&amp;action=edit&amp;redlink=1" TargetMode="External"/><Relationship Id="rId2" Type="http://schemas.openxmlformats.org/officeDocument/2006/relationships/hyperlink" Target="http://en.wikipedia.org/wiki/Linear" TargetMode="External"/><Relationship Id="rId1" Type="http://schemas.openxmlformats.org/officeDocument/2006/relationships/slideLayout" Target="../slideLayouts/slideLayout2.xml"/><Relationship Id="rId5" Type="http://schemas.openxmlformats.org/officeDocument/2006/relationships/hyperlink" Target="http://en.wikipedia.org/wiki/Generalized_linear_model" TargetMode="External"/><Relationship Id="rId4" Type="http://schemas.openxmlformats.org/officeDocument/2006/relationships/hyperlink" Target="http://en.wikipedia.org/wiki/Fisher_informatio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Carl_Friedrich_Gauss" TargetMode="External"/><Relationship Id="rId2" Type="http://schemas.openxmlformats.org/officeDocument/2006/relationships/hyperlink" Target="http://en.wikipedia.org/wiki/Least_squares_%28function_approximation%29" TargetMode="External"/><Relationship Id="rId1" Type="http://schemas.openxmlformats.org/officeDocument/2006/relationships/slideLayout" Target="../slideLayouts/slideLayout2.xml"/><Relationship Id="rId4" Type="http://schemas.openxmlformats.org/officeDocument/2006/relationships/hyperlink" Target="http://en.wikipedia.org/wiki/Adrien-Marie_Legendre"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Population_dynamics" TargetMode="External"/><Relationship Id="rId7" Type="http://schemas.openxmlformats.org/officeDocument/2006/relationships/hyperlink" Target="http://en.wikipedia.org/wiki/Fauna" TargetMode="External"/><Relationship Id="rId2" Type="http://schemas.openxmlformats.org/officeDocument/2006/relationships/hyperlink" Target="http://en.wikipedia.org/wiki/Mathematical_model" TargetMode="External"/><Relationship Id="rId1" Type="http://schemas.openxmlformats.org/officeDocument/2006/relationships/slideLayout" Target="../slideLayouts/slideLayout2.xml"/><Relationship Id="rId6" Type="http://schemas.openxmlformats.org/officeDocument/2006/relationships/hyperlink" Target="http://en.wikipedia.org/wiki/Flora" TargetMode="External"/><Relationship Id="rId5" Type="http://schemas.openxmlformats.org/officeDocument/2006/relationships/hyperlink" Target="http://en.wikipedia.org/wiki/Stochastic" TargetMode="External"/><Relationship Id="rId4" Type="http://schemas.openxmlformats.org/officeDocument/2006/relationships/hyperlink" Target="http://en.wikipedia.org/wiki/Ecologic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Differential_equation" TargetMode="External"/><Relationship Id="rId2" Type="http://schemas.openxmlformats.org/officeDocument/2006/relationships/hyperlink" Target="http://en.wikipedia.org/wiki/Non-linear" TargetMode="External"/><Relationship Id="rId1" Type="http://schemas.openxmlformats.org/officeDocument/2006/relationships/slideLayout" Target="../slideLayouts/slideLayout2.xml"/><Relationship Id="rId5" Type="http://schemas.openxmlformats.org/officeDocument/2006/relationships/hyperlink" Target="http://en.wikipedia.org/wiki/Systems_biology" TargetMode="External"/><Relationship Id="rId4" Type="http://schemas.openxmlformats.org/officeDocument/2006/relationships/hyperlink" Target="http://en.wikipedia.org/wiki/Dynamical_system"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en.wikipedia.org/wiki/Sigmoid_funct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Experience" TargetMode="External"/><Relationship Id="rId2" Type="http://schemas.openxmlformats.org/officeDocument/2006/relationships/hyperlink" Target="http://en.wikipedia.org/wiki/Learn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Calculus#Modern" TargetMode="External"/><Relationship Id="rId3" Type="http://schemas.openxmlformats.org/officeDocument/2006/relationships/hyperlink" Target="http://en.wikipedia.org/wiki/Calculus" TargetMode="External"/><Relationship Id="rId7" Type="http://schemas.openxmlformats.org/officeDocument/2006/relationships/hyperlink" Target="http://en.wikipedia.org/wiki/Dependent_variable"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Independent_variable" TargetMode="External"/><Relationship Id="rId11" Type="http://schemas.openxmlformats.org/officeDocument/2006/relationships/hyperlink" Target="http://en.wikipedia.org/wiki/Secant_line" TargetMode="External"/><Relationship Id="rId5" Type="http://schemas.openxmlformats.org/officeDocument/2006/relationships/hyperlink" Target="http://en.wikipedia.org/wiki/Function_%28mathematics%29" TargetMode="External"/><Relationship Id="rId10" Type="http://schemas.openxmlformats.org/officeDocument/2006/relationships/hyperlink" Target="http://en.wikipedia.org/wiki/Derivative" TargetMode="External"/><Relationship Id="rId4" Type="http://schemas.openxmlformats.org/officeDocument/2006/relationships/hyperlink" Target="http://en.wikipedia.org/wiki/Mathematical_analysis" TargetMode="External"/><Relationship Id="rId9" Type="http://schemas.openxmlformats.org/officeDocument/2006/relationships/hyperlink" Target="http://en.wikipedia.org/wiki/Continuous_function"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Metric_space" TargetMode="External"/><Relationship Id="rId3" Type="http://schemas.openxmlformats.org/officeDocument/2006/relationships/hyperlink" Target="http://en.wikipedia.org/wiki/Function_%28mathematics%29" TargetMode="External"/><Relationship Id="rId7" Type="http://schemas.openxmlformats.org/officeDocument/2006/relationships/hyperlink" Target="http://en.wikipedia.org/wiki/Real_number" TargetMode="External"/><Relationship Id="rId12" Type="http://schemas.openxmlformats.org/officeDocument/2006/relationships/hyperlink" Target="http://en.wikipedia.org/wiki/Height"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Topology" TargetMode="External"/><Relationship Id="rId11" Type="http://schemas.openxmlformats.org/officeDocument/2006/relationships/hyperlink" Target="http://en.wikipedia.org/wiki/Scott_continuity" TargetMode="External"/><Relationship Id="rId5" Type="http://schemas.openxmlformats.org/officeDocument/2006/relationships/hyperlink" Target="http://en.wikipedia.org/wiki/Homeomorphism" TargetMode="External"/><Relationship Id="rId10" Type="http://schemas.openxmlformats.org/officeDocument/2006/relationships/hyperlink" Target="http://en.wikipedia.org/wiki/Domain_theory" TargetMode="External"/><Relationship Id="rId4" Type="http://schemas.openxmlformats.org/officeDocument/2006/relationships/hyperlink" Target="http://en.wikipedia.org/wiki/Inverse_function" TargetMode="External"/><Relationship Id="rId9" Type="http://schemas.openxmlformats.org/officeDocument/2006/relationships/hyperlink" Target="http://en.wikipedia.org/wiki/Order_theor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Dependent_variable" TargetMode="External"/><Relationship Id="rId7" Type="http://schemas.openxmlformats.org/officeDocument/2006/relationships/hyperlink" Target="http://en.wikipedia.org/wiki/Limit_%28mathematics%29" TargetMode="External"/><Relationship Id="rId2" Type="http://schemas.openxmlformats.org/officeDocument/2006/relationships/hyperlink" Target="http://en.wikipedia.org/wiki/Function_of_a_real_variable" TargetMode="External"/><Relationship Id="rId1" Type="http://schemas.openxmlformats.org/officeDocument/2006/relationships/slideLayout" Target="../slideLayouts/slideLayout2.xml"/><Relationship Id="rId6" Type="http://schemas.openxmlformats.org/officeDocument/2006/relationships/hyperlink" Target="http://en.wikipedia.org/wiki/Velocity" TargetMode="External"/><Relationship Id="rId5" Type="http://schemas.openxmlformats.org/officeDocument/2006/relationships/hyperlink" Target="http://en.wikipedia.org/wiki/Calculus" TargetMode="External"/><Relationship Id="rId4" Type="http://schemas.openxmlformats.org/officeDocument/2006/relationships/hyperlink" Target="http://en.wikipedia.org/wiki/Independent_variable"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Differential_of_a_function" TargetMode="External"/><Relationship Id="rId13" Type="http://schemas.openxmlformats.org/officeDocument/2006/relationships/hyperlink" Target="http://en.wikipedia.org/wiki/Antiderivative" TargetMode="External"/><Relationship Id="rId3" Type="http://schemas.openxmlformats.org/officeDocument/2006/relationships/hyperlink" Target="http://en.wikipedia.org/wiki/Slope" TargetMode="External"/><Relationship Id="rId7" Type="http://schemas.openxmlformats.org/officeDocument/2006/relationships/hyperlink" Target="http://en.wikipedia.org/wiki/Linear_map" TargetMode="External"/><Relationship Id="rId12" Type="http://schemas.openxmlformats.org/officeDocument/2006/relationships/hyperlink" Target="http://en.wikipedia.org/wiki/Real-valued_function" TargetMode="External"/><Relationship Id="rId2" Type="http://schemas.openxmlformats.org/officeDocument/2006/relationships/hyperlink" Target="http://en.wikipedia.org/wiki/Linear_approximation" TargetMode="External"/><Relationship Id="rId1" Type="http://schemas.openxmlformats.org/officeDocument/2006/relationships/slideLayout" Target="../slideLayouts/slideLayout2.xml"/><Relationship Id="rId6" Type="http://schemas.openxmlformats.org/officeDocument/2006/relationships/hyperlink" Target="http://en.wikipedia.org/wiki/Function_of_several_real_variables" TargetMode="External"/><Relationship Id="rId11" Type="http://schemas.openxmlformats.org/officeDocument/2006/relationships/hyperlink" Target="http://en.wikipedia.org/wiki/Gradient_vector" TargetMode="External"/><Relationship Id="rId5" Type="http://schemas.openxmlformats.org/officeDocument/2006/relationships/hyperlink" Target="http://en.wikipedia.org/wiki/Graph_of_a_function" TargetMode="External"/><Relationship Id="rId15" Type="http://schemas.openxmlformats.org/officeDocument/2006/relationships/hyperlink" Target="http://en.wikipedia.org/wiki/Integral" TargetMode="External"/><Relationship Id="rId10" Type="http://schemas.openxmlformats.org/officeDocument/2006/relationships/hyperlink" Target="http://en.wikipedia.org/wiki/Jacobian_matrix" TargetMode="External"/><Relationship Id="rId4" Type="http://schemas.openxmlformats.org/officeDocument/2006/relationships/hyperlink" Target="http://en.wikipedia.org/wiki/Tangent" TargetMode="External"/><Relationship Id="rId9" Type="http://schemas.openxmlformats.org/officeDocument/2006/relationships/hyperlink" Target="http://en.wikipedia.org/wiki/Matrix_%28mathematics%29" TargetMode="External"/><Relationship Id="rId14" Type="http://schemas.openxmlformats.org/officeDocument/2006/relationships/hyperlink" Target="http://en.wikipedia.org/wiki/Fundamental_theorem_of_calculu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Binary_relation"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4" Type="http://schemas.openxmlformats.org/officeDocument/2006/relationships/hyperlink" Target="http://en.wikipedia.org/wiki/Set_%28mathematics%2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lgorithm" TargetMode="External"/><Relationship Id="rId2" Type="http://schemas.openxmlformats.org/officeDocument/2006/relationships/hyperlink" Target="http://en.wikipedia.org/wiki/Formula" TargetMode="External"/><Relationship Id="rId1" Type="http://schemas.openxmlformats.org/officeDocument/2006/relationships/slideLayout" Target="../slideLayouts/slideLayout2.xml"/><Relationship Id="rId6" Type="http://schemas.openxmlformats.org/officeDocument/2006/relationships/hyperlink" Target="http://en.wikipedia.org/wiki/Differential_equation" TargetMode="External"/><Relationship Id="rId5" Type="http://schemas.openxmlformats.org/officeDocument/2006/relationships/hyperlink" Target="http://en.wikipedia.org/wiki/Inverse_function" TargetMode="External"/><Relationship Id="rId4" Type="http://schemas.openxmlformats.org/officeDocument/2006/relationships/hyperlink" Target="http://en.wikipedia.org/wiki/Graph_of_a_fun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7200" b="1" dirty="0"/>
              <a:t>11 Lecture in math</a:t>
            </a:r>
            <a:endParaRPr lang="en-US" sz="7200" dirty="0"/>
          </a:p>
        </p:txBody>
      </p:sp>
      <p:sp>
        <p:nvSpPr>
          <p:cNvPr id="3" name="Subtitle 2"/>
          <p:cNvSpPr>
            <a:spLocks noGrp="1"/>
          </p:cNvSpPr>
          <p:nvPr>
            <p:ph type="subTitle" idx="1"/>
          </p:nvPr>
        </p:nvSpPr>
        <p:spPr>
          <a:xfrm>
            <a:off x="1371600" y="2286000"/>
            <a:ext cx="6400800" cy="3352800"/>
          </a:xfrm>
        </p:spPr>
        <p:txBody>
          <a:bodyPr/>
          <a:lstStyle/>
          <a:p>
            <a:r>
              <a:rPr lang="en-US" b="1" dirty="0" smtClean="0">
                <a:solidFill>
                  <a:srgbClr val="FF0000"/>
                </a:solidFill>
              </a:rPr>
              <a:t>Projects</a:t>
            </a:r>
          </a:p>
          <a:p>
            <a:r>
              <a:rPr lang="en-US" b="1" dirty="0" smtClean="0">
                <a:solidFill>
                  <a:srgbClr val="FF0000"/>
                </a:solidFill>
              </a:rPr>
              <a:t>Absolute value</a:t>
            </a:r>
          </a:p>
          <a:p>
            <a:r>
              <a:rPr lang="en-US" b="1" dirty="0" smtClean="0">
                <a:solidFill>
                  <a:srgbClr val="FF0000"/>
                </a:solidFill>
              </a:rPr>
              <a:t>Inequalities</a:t>
            </a:r>
          </a:p>
          <a:p>
            <a:r>
              <a:rPr lang="en-US" b="1" dirty="0" smtClean="0">
                <a:solidFill>
                  <a:srgbClr val="FF0000"/>
                </a:solidFill>
              </a:rPr>
              <a:t>Functions</a:t>
            </a:r>
          </a:p>
          <a:p>
            <a:r>
              <a:rPr lang="en-US" b="1" dirty="0" smtClean="0">
                <a:solidFill>
                  <a:srgbClr val="FF0000"/>
                </a:solidFill>
              </a:rPr>
              <a:t>Models</a:t>
            </a:r>
            <a:endParaRPr lang="en-US" b="1" dirty="0">
              <a:solidFill>
                <a:srgbClr val="FF0000"/>
              </a:solidFill>
            </a:endParaRPr>
          </a:p>
        </p:txBody>
      </p:sp>
    </p:spTree>
    <p:extLst>
      <p:ext uri="{BB962C8B-B14F-4D97-AF65-F5344CB8AC3E}">
        <p14:creationId xmlns:p14="http://schemas.microsoft.com/office/powerpoint/2010/main" val="3684659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Functions (continued)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input and output of a function can be expressed as an </a:t>
            </a:r>
            <a:r>
              <a:rPr lang="en-US" dirty="0">
                <a:hlinkClick r:id="rId2" tooltip="Ordered pair"/>
              </a:rPr>
              <a:t>ordered pair</a:t>
            </a:r>
            <a:r>
              <a:rPr lang="en-US" dirty="0"/>
              <a:t>, ordered so that the first element is the input (or </a:t>
            </a:r>
            <a:r>
              <a:rPr lang="en-US" dirty="0">
                <a:hlinkClick r:id="rId3" tooltip="Tuple"/>
              </a:rPr>
              <a:t>tuple</a:t>
            </a:r>
            <a:r>
              <a:rPr lang="en-US" dirty="0"/>
              <a:t> of inputs, if the function takes more than one input), and the second is the output. In the example above, </a:t>
            </a:r>
            <a:r>
              <a:rPr lang="en-US" i="1" dirty="0"/>
              <a:t>f</a:t>
            </a:r>
            <a:r>
              <a:rPr lang="en-US" dirty="0"/>
              <a:t>(</a:t>
            </a:r>
            <a:r>
              <a:rPr lang="en-US" i="1" dirty="0"/>
              <a:t>x</a:t>
            </a:r>
            <a:r>
              <a:rPr lang="en-US" dirty="0"/>
              <a:t>) = </a:t>
            </a:r>
            <a:r>
              <a:rPr lang="en-US" i="1" dirty="0"/>
              <a:t>x</a:t>
            </a:r>
            <a:r>
              <a:rPr lang="en-US" baseline="30000" dirty="0"/>
              <a:t>2</a:t>
            </a:r>
            <a:r>
              <a:rPr lang="en-US" dirty="0"/>
              <a:t>, we have the ordered pair (−3, 9). If both input and output are real numbers, this ordered pair can be viewed as the </a:t>
            </a:r>
            <a:r>
              <a:rPr lang="en-US" dirty="0">
                <a:hlinkClick r:id="rId4" tooltip="Cartesian coordinates"/>
              </a:rPr>
              <a:t>Cartesian coordinates</a:t>
            </a:r>
            <a:r>
              <a:rPr lang="en-US" dirty="0"/>
              <a:t> of a point on the graph of the function. But no picture can exactly define every point in an infinite set.</a:t>
            </a:r>
          </a:p>
        </p:txBody>
      </p:sp>
    </p:spTree>
    <p:extLst>
      <p:ext uri="{BB962C8B-B14F-4D97-AF65-F5344CB8AC3E}">
        <p14:creationId xmlns:p14="http://schemas.microsoft.com/office/powerpoint/2010/main" val="318166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Functions (continued)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In modern mathematics</a:t>
            </a:r>
            <a:r>
              <a:rPr lang="en-US" dirty="0" smtClean="0"/>
              <a:t>, </a:t>
            </a:r>
            <a:r>
              <a:rPr lang="en-US" dirty="0"/>
              <a:t>a function is defined by its set of inputs, called the </a:t>
            </a:r>
            <a:r>
              <a:rPr lang="en-US" i="1" dirty="0">
                <a:hlinkClick r:id="rId2" tooltip="Domain of a function"/>
              </a:rPr>
              <a:t>domain</a:t>
            </a:r>
            <a:r>
              <a:rPr lang="en-US" dirty="0"/>
              <a:t>; a set containing the set of outputs, and possibly additional elements, as members, called its </a:t>
            </a:r>
            <a:r>
              <a:rPr lang="en-US" i="1" dirty="0">
                <a:hlinkClick r:id="rId3" tooltip="Codomain (mathematics)"/>
              </a:rPr>
              <a:t>codomain</a:t>
            </a:r>
            <a:r>
              <a:rPr lang="en-US" dirty="0"/>
              <a:t>; and the set of all input-output pairs, called its </a:t>
            </a:r>
            <a:r>
              <a:rPr lang="en-US" i="1" dirty="0">
                <a:hlinkClick r:id="rId4" tooltip="Graph of a function"/>
              </a:rPr>
              <a:t>graph</a:t>
            </a:r>
            <a:r>
              <a:rPr lang="en-US" dirty="0"/>
              <a:t>. (Sometimes the codomain is called the function's "range", but </a:t>
            </a:r>
            <a:r>
              <a:rPr lang="en-US" b="1" dirty="0"/>
              <a:t>warning</a:t>
            </a:r>
            <a:r>
              <a:rPr lang="en-US" dirty="0"/>
              <a:t>: the word "range" is sometimes used to mean, instead, specifically the set of outputs. An unambiguous word for the latter meaning is the function's "image". To avoid ambiguity, the words "codomain" and "image" are the preferred language for their concepts.) For example, we could define a function using the rule </a:t>
            </a:r>
            <a:r>
              <a:rPr lang="en-US" i="1" dirty="0"/>
              <a:t>f</a:t>
            </a:r>
            <a:r>
              <a:rPr lang="en-US" dirty="0"/>
              <a:t>(</a:t>
            </a:r>
            <a:r>
              <a:rPr lang="en-US" i="1" dirty="0"/>
              <a:t>x</a:t>
            </a:r>
            <a:r>
              <a:rPr lang="en-US" dirty="0"/>
              <a:t>) = </a:t>
            </a:r>
            <a:r>
              <a:rPr lang="en-US" i="1" dirty="0"/>
              <a:t>x</a:t>
            </a:r>
            <a:r>
              <a:rPr lang="en-US" baseline="30000" dirty="0"/>
              <a:t>2</a:t>
            </a:r>
            <a:r>
              <a:rPr lang="en-US" dirty="0"/>
              <a:t> by saying that the domain and codomain are the </a:t>
            </a:r>
            <a:r>
              <a:rPr lang="en-US" dirty="0">
                <a:hlinkClick r:id="rId5" tooltip="Real numbers"/>
              </a:rPr>
              <a:t>real numbers</a:t>
            </a:r>
            <a:r>
              <a:rPr lang="en-US" dirty="0"/>
              <a:t>, and that the graph consists of all pairs of real numbers (</a:t>
            </a:r>
            <a:r>
              <a:rPr lang="en-US" i="1" dirty="0"/>
              <a:t>x</a:t>
            </a:r>
            <a:r>
              <a:rPr lang="en-US" dirty="0"/>
              <a:t>, </a:t>
            </a:r>
            <a:r>
              <a:rPr lang="en-US" i="1" dirty="0"/>
              <a:t>x</a:t>
            </a:r>
            <a:r>
              <a:rPr lang="en-US" baseline="30000" dirty="0"/>
              <a:t>2</a:t>
            </a:r>
            <a:r>
              <a:rPr lang="en-US" dirty="0"/>
              <a:t>). Collections of functions with the same domain and the same codomain are called </a:t>
            </a:r>
            <a:r>
              <a:rPr lang="en-US" dirty="0">
                <a:hlinkClick r:id="rId6" tooltip="Function space"/>
              </a:rPr>
              <a:t>function spaces</a:t>
            </a:r>
            <a:r>
              <a:rPr lang="en-US" dirty="0"/>
              <a:t>, the properties of which are studied in such mathematical disciplines as </a:t>
            </a:r>
            <a:r>
              <a:rPr lang="en-US" dirty="0">
                <a:hlinkClick r:id="rId7" tooltip="Real analysis"/>
              </a:rPr>
              <a:t>real analysis</a:t>
            </a:r>
            <a:r>
              <a:rPr lang="en-US" dirty="0"/>
              <a:t>, </a:t>
            </a:r>
            <a:r>
              <a:rPr lang="en-US" dirty="0">
                <a:hlinkClick r:id="rId8" tooltip="Complex analysis"/>
              </a:rPr>
              <a:t>complex analysis</a:t>
            </a:r>
            <a:r>
              <a:rPr lang="en-US" dirty="0"/>
              <a:t>, and </a:t>
            </a:r>
            <a:r>
              <a:rPr lang="en-US" dirty="0">
                <a:hlinkClick r:id="rId9" tooltip="Functional analysis"/>
              </a:rPr>
              <a:t>functional analysis</a:t>
            </a:r>
            <a:r>
              <a:rPr lang="en-US" dirty="0"/>
              <a:t>.</a:t>
            </a:r>
          </a:p>
        </p:txBody>
      </p:sp>
    </p:spTree>
    <p:extLst>
      <p:ext uri="{BB962C8B-B14F-4D97-AF65-F5344CB8AC3E}">
        <p14:creationId xmlns:p14="http://schemas.microsoft.com/office/powerpoint/2010/main" val="383126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Functions (continued)</a:t>
            </a:r>
          </a:p>
        </p:txBody>
      </p:sp>
      <p:sp>
        <p:nvSpPr>
          <p:cNvPr id="3" name="Content Placeholder 2"/>
          <p:cNvSpPr>
            <a:spLocks noGrp="1"/>
          </p:cNvSpPr>
          <p:nvPr>
            <p:ph idx="1"/>
          </p:nvPr>
        </p:nvSpPr>
        <p:spPr/>
        <p:txBody>
          <a:bodyPr/>
          <a:lstStyle/>
          <a:p>
            <a:pPr marL="0" indent="0">
              <a:buNone/>
            </a:pPr>
            <a:r>
              <a:rPr lang="en-US" dirty="0"/>
              <a:t>In analogy with </a:t>
            </a:r>
            <a:r>
              <a:rPr lang="en-US" dirty="0">
                <a:hlinkClick r:id="rId2" tooltip="Arithmetic"/>
              </a:rPr>
              <a:t>arithmetic</a:t>
            </a:r>
            <a:r>
              <a:rPr lang="en-US" dirty="0"/>
              <a:t>, it is possible to define addition, subtraction, multiplication, and division of functions, in those cases where the output is a number. Another important operation defined on functions is </a:t>
            </a:r>
            <a:r>
              <a:rPr lang="en-US" dirty="0">
                <a:hlinkClick r:id="rId3" tooltip="Composition of functions"/>
              </a:rPr>
              <a:t>function composition</a:t>
            </a:r>
            <a:r>
              <a:rPr lang="en-US" dirty="0"/>
              <a:t>, where the output from one function becomes the input to another function.</a:t>
            </a:r>
          </a:p>
        </p:txBody>
      </p:sp>
    </p:spTree>
    <p:extLst>
      <p:ext uri="{BB962C8B-B14F-4D97-AF65-F5344CB8AC3E}">
        <p14:creationId xmlns:p14="http://schemas.microsoft.com/office/powerpoint/2010/main" val="249029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Even and odd </a:t>
            </a:r>
            <a:r>
              <a:rPr lang="en-US" dirty="0" smtClean="0">
                <a:solidFill>
                  <a:srgbClr val="FF0000"/>
                </a:solidFill>
              </a:rPr>
              <a:t>functions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Mathematics"/>
              </a:rPr>
              <a:t>mathematics</a:t>
            </a:r>
            <a:r>
              <a:rPr lang="en-US" dirty="0"/>
              <a:t>, </a:t>
            </a:r>
            <a:r>
              <a:rPr lang="en-US" b="1" dirty="0"/>
              <a:t>even functions</a:t>
            </a:r>
            <a:r>
              <a:rPr lang="en-US" dirty="0"/>
              <a:t> and </a:t>
            </a:r>
            <a:r>
              <a:rPr lang="en-US" b="1" dirty="0"/>
              <a:t>odd functions</a:t>
            </a:r>
            <a:r>
              <a:rPr lang="en-US" dirty="0"/>
              <a:t> are </a:t>
            </a:r>
            <a:r>
              <a:rPr lang="en-US" dirty="0">
                <a:hlinkClick r:id="rId3" tooltip="Function (mathematics)"/>
              </a:rPr>
              <a:t>functions</a:t>
            </a:r>
            <a:r>
              <a:rPr lang="en-US" dirty="0"/>
              <a:t> which satisfy particular </a:t>
            </a:r>
            <a:r>
              <a:rPr lang="en-US" dirty="0">
                <a:hlinkClick r:id="rId4" tooltip="Symmetry"/>
              </a:rPr>
              <a:t>symmetry</a:t>
            </a:r>
            <a:r>
              <a:rPr lang="en-US" dirty="0"/>
              <a:t> relations, with respect to taking </a:t>
            </a:r>
            <a:r>
              <a:rPr lang="en-US" dirty="0">
                <a:hlinkClick r:id="rId5" tooltip="Additive inverse"/>
              </a:rPr>
              <a:t>additive inverses</a:t>
            </a:r>
            <a:r>
              <a:rPr lang="en-US" dirty="0"/>
              <a:t>. They are important in many areas of </a:t>
            </a:r>
            <a:r>
              <a:rPr lang="en-US" dirty="0">
                <a:hlinkClick r:id="rId6" tooltip="Mathematical analysis"/>
              </a:rPr>
              <a:t>mathematical analysis</a:t>
            </a:r>
            <a:r>
              <a:rPr lang="en-US" dirty="0"/>
              <a:t>, especially the theory of </a:t>
            </a:r>
            <a:r>
              <a:rPr lang="en-US" dirty="0">
                <a:hlinkClick r:id="rId7" tooltip="Power series"/>
              </a:rPr>
              <a:t>power series</a:t>
            </a:r>
            <a:r>
              <a:rPr lang="en-US" dirty="0"/>
              <a:t> and </a:t>
            </a:r>
            <a:r>
              <a:rPr lang="en-US" dirty="0">
                <a:hlinkClick r:id="rId8" tooltip="Fourier series"/>
              </a:rPr>
              <a:t>Fourier series</a:t>
            </a:r>
            <a:r>
              <a:rPr lang="en-US" dirty="0"/>
              <a:t>. </a:t>
            </a:r>
          </a:p>
        </p:txBody>
      </p:sp>
    </p:spTree>
    <p:extLst>
      <p:ext uri="{BB962C8B-B14F-4D97-AF65-F5344CB8AC3E}">
        <p14:creationId xmlns:p14="http://schemas.microsoft.com/office/powerpoint/2010/main" val="3380776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One-to-one function</a:t>
            </a:r>
          </a:p>
        </p:txBody>
      </p:sp>
      <p:sp>
        <p:nvSpPr>
          <p:cNvPr id="3" name="Content Placeholder 2"/>
          <p:cNvSpPr>
            <a:spLocks noGrp="1"/>
          </p:cNvSpPr>
          <p:nvPr>
            <p:ph idx="1"/>
          </p:nvPr>
        </p:nvSpPr>
        <p:spPr/>
        <p:txBody>
          <a:bodyPr/>
          <a:lstStyle/>
          <a:p>
            <a:pPr marL="0" indent="0">
              <a:buNone/>
            </a:pPr>
            <a:r>
              <a:rPr lang="en-US" dirty="0"/>
              <a:t>A </a:t>
            </a:r>
            <a:r>
              <a:rPr lang="en-US" dirty="0">
                <a:hlinkClick r:id="rId2"/>
              </a:rPr>
              <a:t>function</a:t>
            </a:r>
            <a:r>
              <a:rPr lang="en-US" dirty="0"/>
              <a:t> for which every </a:t>
            </a:r>
            <a:r>
              <a:rPr lang="en-US" dirty="0">
                <a:hlinkClick r:id="rId3"/>
              </a:rPr>
              <a:t>element</a:t>
            </a:r>
            <a:r>
              <a:rPr lang="en-US" dirty="0"/>
              <a:t> of the </a:t>
            </a:r>
            <a:r>
              <a:rPr lang="en-US" dirty="0">
                <a:hlinkClick r:id="rId4"/>
              </a:rPr>
              <a:t>range</a:t>
            </a:r>
            <a:r>
              <a:rPr lang="en-US" dirty="0"/>
              <a:t> of the function corresponds to exactly one element of the </a:t>
            </a:r>
            <a:r>
              <a:rPr lang="en-US" dirty="0">
                <a:hlinkClick r:id="rId5"/>
              </a:rPr>
              <a:t>domain</a:t>
            </a:r>
            <a:r>
              <a:rPr lang="en-US" dirty="0"/>
              <a:t>.</a:t>
            </a:r>
            <a:endParaRPr lang="en-US" dirty="0"/>
          </a:p>
        </p:txBody>
      </p:sp>
    </p:spTree>
    <p:extLst>
      <p:ext uri="{BB962C8B-B14F-4D97-AF65-F5344CB8AC3E}">
        <p14:creationId xmlns:p14="http://schemas.microsoft.com/office/powerpoint/2010/main" val="174781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Inverse function</a:t>
            </a:r>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Mathematics"/>
              </a:rPr>
              <a:t>mathematics</a:t>
            </a:r>
            <a:r>
              <a:rPr lang="en-US" dirty="0"/>
              <a:t>, an </a:t>
            </a:r>
            <a:r>
              <a:rPr lang="en-US" b="1" dirty="0"/>
              <a:t>inverse function</a:t>
            </a:r>
            <a:r>
              <a:rPr lang="en-US" dirty="0"/>
              <a:t> is a </a:t>
            </a:r>
            <a:r>
              <a:rPr lang="en-US" dirty="0">
                <a:hlinkClick r:id="rId3" tooltip="Function (mathematics)"/>
              </a:rPr>
              <a:t>function</a:t>
            </a:r>
            <a:r>
              <a:rPr lang="en-US" dirty="0"/>
              <a:t> that "reverses" another function</a:t>
            </a:r>
            <a:endParaRPr lang="en-US" dirty="0"/>
          </a:p>
        </p:txBody>
      </p:sp>
    </p:spTree>
    <p:extLst>
      <p:ext uri="{BB962C8B-B14F-4D97-AF65-F5344CB8AC3E}">
        <p14:creationId xmlns:p14="http://schemas.microsoft.com/office/powerpoint/2010/main" val="2208695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function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41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Quadratic function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6825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function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5662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function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377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Presentations of the projects</a:t>
            </a:r>
          </a:p>
        </p:txBody>
      </p:sp>
      <p:sp>
        <p:nvSpPr>
          <p:cNvPr id="3" name="Content Placeholder 2"/>
          <p:cNvSpPr>
            <a:spLocks noGrp="1"/>
          </p:cNvSpPr>
          <p:nvPr>
            <p:ph idx="1"/>
          </p:nvPr>
        </p:nvSpPr>
        <p:spPr/>
        <p:txBody>
          <a:bodyPr>
            <a:normAutofit/>
          </a:bodyPr>
          <a:lstStyle/>
          <a:p>
            <a:pPr marL="0" indent="0">
              <a:buNone/>
            </a:pPr>
            <a:r>
              <a:rPr lang="en-US" sz="6600" dirty="0"/>
              <a:t>Write your names, student numbers, majors, topics for the presentations</a:t>
            </a:r>
          </a:p>
        </p:txBody>
      </p:sp>
    </p:spTree>
    <p:extLst>
      <p:ext uri="{BB962C8B-B14F-4D97-AF65-F5344CB8AC3E}">
        <p14:creationId xmlns:p14="http://schemas.microsoft.com/office/powerpoint/2010/main" val="763648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Logarithmic function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7758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modeling</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t>
            </a:r>
            <a:r>
              <a:rPr lang="en-US" b="1" dirty="0"/>
              <a:t>mathematical model</a:t>
            </a:r>
            <a:r>
              <a:rPr lang="en-US" dirty="0"/>
              <a:t> is a description of a </a:t>
            </a:r>
            <a:r>
              <a:rPr lang="en-US" dirty="0">
                <a:hlinkClick r:id="rId2" tooltip="System"/>
              </a:rPr>
              <a:t>system</a:t>
            </a:r>
            <a:r>
              <a:rPr lang="en-US" dirty="0"/>
              <a:t> using </a:t>
            </a:r>
            <a:r>
              <a:rPr lang="en-US" dirty="0">
                <a:hlinkClick r:id="rId3" tooltip="Mathematics"/>
              </a:rPr>
              <a:t>mathematical</a:t>
            </a:r>
            <a:r>
              <a:rPr lang="en-US" dirty="0"/>
              <a:t> concepts and language. The process of developing a mathematical model is termed </a:t>
            </a:r>
            <a:r>
              <a:rPr lang="en-US" b="1" dirty="0"/>
              <a:t>mathematical modeling</a:t>
            </a:r>
            <a:r>
              <a:rPr lang="en-US" dirty="0"/>
              <a:t>. Mathematical models are used not only in the </a:t>
            </a:r>
            <a:r>
              <a:rPr lang="en-US" dirty="0">
                <a:hlinkClick r:id="rId4" tooltip="Natural science"/>
              </a:rPr>
              <a:t>natural sciences</a:t>
            </a:r>
            <a:r>
              <a:rPr lang="en-US" dirty="0"/>
              <a:t> (such as </a:t>
            </a:r>
            <a:r>
              <a:rPr lang="en-US" dirty="0">
                <a:hlinkClick r:id="rId5" tooltip="Physics"/>
              </a:rPr>
              <a:t>physics</a:t>
            </a:r>
            <a:r>
              <a:rPr lang="en-US" dirty="0"/>
              <a:t>, </a:t>
            </a:r>
            <a:r>
              <a:rPr lang="en-US" dirty="0">
                <a:hlinkClick r:id="rId6" tooltip="Biology"/>
              </a:rPr>
              <a:t>biology</a:t>
            </a:r>
            <a:r>
              <a:rPr lang="en-US" dirty="0"/>
              <a:t>, </a:t>
            </a:r>
            <a:r>
              <a:rPr lang="en-US" dirty="0">
                <a:hlinkClick r:id="rId7" tooltip="Earth science"/>
              </a:rPr>
              <a:t>earth science</a:t>
            </a:r>
            <a:r>
              <a:rPr lang="en-US" dirty="0"/>
              <a:t>, </a:t>
            </a:r>
            <a:r>
              <a:rPr lang="en-US" dirty="0">
                <a:hlinkClick r:id="rId8" tooltip="Meteorology"/>
              </a:rPr>
              <a:t>meteorology</a:t>
            </a:r>
            <a:r>
              <a:rPr lang="en-US" dirty="0"/>
              <a:t>) and </a:t>
            </a:r>
            <a:r>
              <a:rPr lang="en-US" dirty="0">
                <a:hlinkClick r:id="rId9" tooltip="Engineering"/>
              </a:rPr>
              <a:t>engineering</a:t>
            </a:r>
            <a:r>
              <a:rPr lang="en-US" dirty="0"/>
              <a:t> disciplines (e.g. </a:t>
            </a:r>
            <a:r>
              <a:rPr lang="en-US" dirty="0">
                <a:hlinkClick r:id="rId10" tooltip="Computer science"/>
              </a:rPr>
              <a:t>computer science</a:t>
            </a:r>
            <a:r>
              <a:rPr lang="en-US" dirty="0"/>
              <a:t>, </a:t>
            </a:r>
            <a:r>
              <a:rPr lang="en-US" dirty="0">
                <a:hlinkClick r:id="rId11" tooltip="Artificial intelligence"/>
              </a:rPr>
              <a:t>artificial intelligence</a:t>
            </a:r>
            <a:r>
              <a:rPr lang="en-US" dirty="0"/>
              <a:t>), but also in the </a:t>
            </a:r>
            <a:r>
              <a:rPr lang="en-US" dirty="0">
                <a:hlinkClick r:id="rId12" tooltip="Social sciences"/>
              </a:rPr>
              <a:t>social sciences</a:t>
            </a:r>
            <a:r>
              <a:rPr lang="en-US" dirty="0"/>
              <a:t> (such as </a:t>
            </a:r>
            <a:r>
              <a:rPr lang="en-US" dirty="0">
                <a:hlinkClick r:id="rId13" tooltip="Economics"/>
              </a:rPr>
              <a:t>economics</a:t>
            </a:r>
            <a:r>
              <a:rPr lang="en-US" dirty="0"/>
              <a:t>, </a:t>
            </a:r>
            <a:r>
              <a:rPr lang="en-US" dirty="0">
                <a:hlinkClick r:id="rId14" tooltip="Psychology"/>
              </a:rPr>
              <a:t>psychology</a:t>
            </a:r>
            <a:r>
              <a:rPr lang="en-US" dirty="0"/>
              <a:t>, </a:t>
            </a:r>
            <a:r>
              <a:rPr lang="en-US" dirty="0">
                <a:hlinkClick r:id="rId15" tooltip="Sociology"/>
              </a:rPr>
              <a:t>sociology</a:t>
            </a:r>
            <a:r>
              <a:rPr lang="en-US" dirty="0"/>
              <a:t> and </a:t>
            </a:r>
            <a:r>
              <a:rPr lang="en-US" dirty="0">
                <a:hlinkClick r:id="rId16" tooltip="Political science"/>
              </a:rPr>
              <a:t>political science</a:t>
            </a:r>
            <a:r>
              <a:rPr lang="en-US" dirty="0"/>
              <a:t>); </a:t>
            </a:r>
            <a:r>
              <a:rPr lang="en-US" dirty="0">
                <a:hlinkClick r:id="rId17" tooltip="Physicist"/>
              </a:rPr>
              <a:t>physicists</a:t>
            </a:r>
            <a:r>
              <a:rPr lang="en-US" dirty="0"/>
              <a:t>, </a:t>
            </a:r>
            <a:r>
              <a:rPr lang="en-US" dirty="0">
                <a:hlinkClick r:id="rId18" tooltip="Engineer"/>
              </a:rPr>
              <a:t>engineers</a:t>
            </a:r>
            <a:r>
              <a:rPr lang="en-US" dirty="0"/>
              <a:t>, </a:t>
            </a:r>
            <a:r>
              <a:rPr lang="en-US" dirty="0">
                <a:hlinkClick r:id="rId19" tooltip="Statistician"/>
              </a:rPr>
              <a:t>statisticians</a:t>
            </a:r>
            <a:r>
              <a:rPr lang="en-US" dirty="0"/>
              <a:t>, </a:t>
            </a:r>
            <a:r>
              <a:rPr lang="en-US" dirty="0">
                <a:hlinkClick r:id="rId20" tooltip="Operations research"/>
              </a:rPr>
              <a:t>operations research</a:t>
            </a:r>
            <a:r>
              <a:rPr lang="en-US" dirty="0"/>
              <a:t> analysts and </a:t>
            </a:r>
            <a:r>
              <a:rPr lang="en-US" dirty="0">
                <a:hlinkClick r:id="rId21" tooltip="Economist"/>
              </a:rPr>
              <a:t>economists</a:t>
            </a:r>
            <a:r>
              <a:rPr lang="en-US" dirty="0"/>
              <a:t> use mathematical models most extensively. A model may help to explain a system and to study the effects of different components, and to make predictions about </a:t>
            </a:r>
            <a:r>
              <a:rPr lang="en-US" dirty="0" err="1"/>
              <a:t>behaviour</a:t>
            </a:r>
            <a:r>
              <a:rPr lang="en-US" dirty="0"/>
              <a:t>.</a:t>
            </a:r>
            <a:endParaRPr lang="en-US" dirty="0"/>
          </a:p>
        </p:txBody>
      </p:sp>
    </p:spTree>
    <p:extLst>
      <p:ext uri="{BB962C8B-B14F-4D97-AF65-F5344CB8AC3E}">
        <p14:creationId xmlns:p14="http://schemas.microsoft.com/office/powerpoint/2010/main" val="255257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a:t>
            </a:r>
            <a:r>
              <a:rPr lang="en-US" dirty="0" smtClean="0"/>
              <a:t>modeling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Mathematical models can take many forms, including but not limited to </a:t>
            </a:r>
            <a:r>
              <a:rPr lang="en-US" dirty="0">
                <a:hlinkClick r:id="rId2" tooltip="Dynamical systems"/>
              </a:rPr>
              <a:t>dynamical systems</a:t>
            </a:r>
            <a:r>
              <a:rPr lang="en-US" dirty="0"/>
              <a:t>, </a:t>
            </a:r>
            <a:r>
              <a:rPr lang="en-US" dirty="0">
                <a:hlinkClick r:id="rId3" tooltip="Statistical model"/>
              </a:rPr>
              <a:t>statistical models</a:t>
            </a:r>
            <a:r>
              <a:rPr lang="en-US" dirty="0"/>
              <a:t>, </a:t>
            </a:r>
            <a:r>
              <a:rPr lang="en-US" dirty="0">
                <a:hlinkClick r:id="rId4" tooltip="Differential equations"/>
              </a:rPr>
              <a:t>differential equations</a:t>
            </a:r>
            <a:r>
              <a:rPr lang="en-US" dirty="0"/>
              <a:t>, or </a:t>
            </a:r>
            <a:r>
              <a:rPr lang="en-US" dirty="0">
                <a:hlinkClick r:id="rId5" tooltip="Game theory"/>
              </a:rPr>
              <a:t>game theoretic models</a:t>
            </a:r>
            <a:r>
              <a:rPr lang="en-US" dirty="0"/>
              <a:t>. These and other types of models can overlap, with a given model involving a variety of abstract structures. In general, mathematical models may include </a:t>
            </a:r>
            <a:r>
              <a:rPr lang="en-US" dirty="0">
                <a:hlinkClick r:id="rId6" tooltip="Model theory"/>
              </a:rPr>
              <a:t>logical models</a:t>
            </a:r>
            <a:r>
              <a:rPr lang="en-US" dirty="0"/>
              <a:t>, as far as logic is taken as a part of mathematics. In many cases, the quality of a scientific field depends on how well the mathematical models developed on the theoretical side agree with results of repeatable experiments. Lack of agreement between theoretical mathematical models and experimental measurements often leads to important advances as better theories are developed.</a:t>
            </a:r>
          </a:p>
        </p:txBody>
      </p:sp>
    </p:spTree>
    <p:extLst>
      <p:ext uri="{BB962C8B-B14F-4D97-AF65-F5344CB8AC3E}">
        <p14:creationId xmlns:p14="http://schemas.microsoft.com/office/powerpoint/2010/main" val="2357391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a:t>
            </a:r>
          </a:p>
        </p:txBody>
      </p:sp>
      <p:sp>
        <p:nvSpPr>
          <p:cNvPr id="3" name="Content Placeholder 2"/>
          <p:cNvSpPr>
            <a:spLocks noGrp="1"/>
          </p:cNvSpPr>
          <p:nvPr>
            <p:ph idx="1"/>
          </p:nvPr>
        </p:nvSpPr>
        <p:spPr/>
        <p:txBody>
          <a:bodyPr/>
          <a:lstStyle/>
          <a:p>
            <a:pPr marL="0" indent="0">
              <a:buNone/>
            </a:pPr>
            <a:r>
              <a:rPr lang="en-US" dirty="0"/>
              <a:t>The method of </a:t>
            </a:r>
            <a:r>
              <a:rPr lang="en-US" b="1" dirty="0"/>
              <a:t>least squares</a:t>
            </a:r>
            <a:r>
              <a:rPr lang="en-US" dirty="0"/>
              <a:t> is a standard approach to the approximate solution of </a:t>
            </a:r>
            <a:r>
              <a:rPr lang="en-US" dirty="0" err="1">
                <a:hlinkClick r:id="rId2" tooltip="Overdetermined system"/>
              </a:rPr>
              <a:t>overdetermined</a:t>
            </a:r>
            <a:r>
              <a:rPr lang="en-US" dirty="0">
                <a:hlinkClick r:id="rId2" tooltip="Overdetermined system"/>
              </a:rPr>
              <a:t> systems</a:t>
            </a:r>
            <a:r>
              <a:rPr lang="en-US" dirty="0"/>
              <a:t>, i.e., sets of equations in which there are more equations than unknowns. "Least squares" means that the overall solution minimizes the sum of the squares of the errors made in the results of every single equation</a:t>
            </a:r>
            <a:r>
              <a:rPr lang="en-US" dirty="0" smtClean="0"/>
              <a:t>.</a:t>
            </a:r>
            <a:endParaRPr lang="en-US" dirty="0"/>
          </a:p>
        </p:txBody>
      </p:sp>
    </p:spTree>
    <p:extLst>
      <p:ext uri="{BB962C8B-B14F-4D97-AF65-F5344CB8AC3E}">
        <p14:creationId xmlns:p14="http://schemas.microsoft.com/office/powerpoint/2010/main" val="56181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a:t>
            </a:r>
            <a:r>
              <a:rPr lang="en-US" dirty="0" smtClean="0"/>
              <a:t>squares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most important application is in </a:t>
            </a:r>
            <a:r>
              <a:rPr lang="en-US" dirty="0">
                <a:hlinkClick r:id="rId2" tooltip="Curve fitting"/>
              </a:rPr>
              <a:t>data fitting</a:t>
            </a:r>
            <a:r>
              <a:rPr lang="en-US" dirty="0"/>
              <a:t>. The best fit in the least-squares sense minimizes the sum of squared </a:t>
            </a:r>
            <a:r>
              <a:rPr lang="en-US" dirty="0">
                <a:hlinkClick r:id="rId3" tooltip="Errors and residuals in statistics"/>
              </a:rPr>
              <a:t>residuals</a:t>
            </a:r>
            <a:r>
              <a:rPr lang="en-US" dirty="0"/>
              <a:t>, a residual being the difference between an observed value and the fitted value provided by a model. When the problem has substantial uncertainties in the </a:t>
            </a:r>
            <a:r>
              <a:rPr lang="en-US" dirty="0">
                <a:hlinkClick r:id="rId4" tooltip="Independent variable"/>
              </a:rPr>
              <a:t>independent variable</a:t>
            </a:r>
            <a:r>
              <a:rPr lang="en-US" dirty="0"/>
              <a:t> (the 'x' variable), then simple regression and least squares methods have problems; in such cases, the methodology required for fitting </a:t>
            </a:r>
            <a:r>
              <a:rPr lang="en-US" dirty="0">
                <a:hlinkClick r:id="rId5" tooltip="Errors-in-variables models"/>
              </a:rPr>
              <a:t>errors-in-variables models</a:t>
            </a:r>
            <a:r>
              <a:rPr lang="en-US" dirty="0"/>
              <a:t> may be considered instead of that for least squares.</a:t>
            </a:r>
          </a:p>
        </p:txBody>
      </p:sp>
    </p:spTree>
    <p:extLst>
      <p:ext uri="{BB962C8B-B14F-4D97-AF65-F5344CB8AC3E}">
        <p14:creationId xmlns:p14="http://schemas.microsoft.com/office/powerpoint/2010/main" val="3005120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 (continued)</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Least squares problems fall into two categories: linear or </a:t>
            </a:r>
            <a:r>
              <a:rPr lang="en-US" dirty="0">
                <a:hlinkClick r:id="rId2" tooltip="Ordinary least squares"/>
              </a:rPr>
              <a:t>ordinary least squares</a:t>
            </a:r>
            <a:r>
              <a:rPr lang="en-US" dirty="0"/>
              <a:t> and </a:t>
            </a:r>
            <a:r>
              <a:rPr lang="en-US" dirty="0">
                <a:hlinkClick r:id="rId3" tooltip="Non-linear least squares"/>
              </a:rPr>
              <a:t>non-linear least squares</a:t>
            </a:r>
            <a:r>
              <a:rPr lang="en-US" dirty="0"/>
              <a:t>, depending on whether or not the residuals are linear in all unknowns. The linear least-squares problem occurs in statistical </a:t>
            </a:r>
            <a:r>
              <a:rPr lang="en-US" dirty="0">
                <a:hlinkClick r:id="rId4" tooltip="Regression analysis"/>
              </a:rPr>
              <a:t>regression analysis</a:t>
            </a:r>
            <a:r>
              <a:rPr lang="en-US" dirty="0"/>
              <a:t>; it has a closed-form solution. A closed-form solution (or </a:t>
            </a:r>
            <a:r>
              <a:rPr lang="en-US" dirty="0">
                <a:hlinkClick r:id="rId5" tooltip="Closed-form expression"/>
              </a:rPr>
              <a:t>closed-form expression</a:t>
            </a:r>
            <a:r>
              <a:rPr lang="en-US" dirty="0"/>
              <a:t>) is any formula that can be evaluated in a finite number of standard operations. The non-linear problem has no closed-form solution and is usually solved by iterative refinement; at each iteration the system is approximated by a linear one, and thus the core calculation is similar in both cases.</a:t>
            </a:r>
          </a:p>
        </p:txBody>
      </p:sp>
    </p:spTree>
    <p:extLst>
      <p:ext uri="{BB962C8B-B14F-4D97-AF65-F5344CB8AC3E}">
        <p14:creationId xmlns:p14="http://schemas.microsoft.com/office/powerpoint/2010/main" val="2438777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 (continued)</a:t>
            </a:r>
          </a:p>
        </p:txBody>
      </p:sp>
      <p:sp>
        <p:nvSpPr>
          <p:cNvPr id="3" name="Content Placeholder 2"/>
          <p:cNvSpPr>
            <a:spLocks noGrp="1"/>
          </p:cNvSpPr>
          <p:nvPr>
            <p:ph idx="1"/>
          </p:nvPr>
        </p:nvSpPr>
        <p:spPr/>
        <p:txBody>
          <a:bodyPr/>
          <a:lstStyle/>
          <a:p>
            <a:pPr marL="0" indent="0">
              <a:buNone/>
            </a:pPr>
            <a:r>
              <a:rPr lang="en-US" dirty="0"/>
              <a:t>When the observations come from an </a:t>
            </a:r>
            <a:r>
              <a:rPr lang="en-US" dirty="0">
                <a:hlinkClick r:id="rId2" tooltip="Exponential family"/>
              </a:rPr>
              <a:t>exponential family</a:t>
            </a:r>
            <a:r>
              <a:rPr lang="en-US" dirty="0"/>
              <a:t> and mild conditions are satisfied, least-squares estimates and </a:t>
            </a:r>
            <a:r>
              <a:rPr lang="en-US" dirty="0">
                <a:hlinkClick r:id="rId3" tooltip="Maximum likelihood"/>
              </a:rPr>
              <a:t>maximum-likelihood</a:t>
            </a:r>
            <a:r>
              <a:rPr lang="en-US" dirty="0"/>
              <a:t> estimates are identical</a:t>
            </a:r>
            <a:r>
              <a:rPr lang="en-US" dirty="0" smtClean="0"/>
              <a:t>. </a:t>
            </a:r>
            <a:r>
              <a:rPr lang="en-US" dirty="0"/>
              <a:t>The method of least squares can also be derived as a </a:t>
            </a:r>
            <a:r>
              <a:rPr lang="en-US" dirty="0">
                <a:hlinkClick r:id="rId4" tooltip="Method of moments (statistics)"/>
              </a:rPr>
              <a:t>method of moments</a:t>
            </a:r>
            <a:r>
              <a:rPr lang="en-US" dirty="0"/>
              <a:t> estimator</a:t>
            </a:r>
            <a:r>
              <a:rPr lang="en-US" dirty="0" smtClean="0"/>
              <a:t>.</a:t>
            </a:r>
            <a:endParaRPr lang="en-US" dirty="0"/>
          </a:p>
        </p:txBody>
      </p:sp>
    </p:spTree>
    <p:extLst>
      <p:ext uri="{BB962C8B-B14F-4D97-AF65-F5344CB8AC3E}">
        <p14:creationId xmlns:p14="http://schemas.microsoft.com/office/powerpoint/2010/main" val="3342755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 (continued)</a:t>
            </a:r>
          </a:p>
        </p:txBody>
      </p:sp>
      <p:sp>
        <p:nvSpPr>
          <p:cNvPr id="3" name="Content Placeholder 2"/>
          <p:cNvSpPr>
            <a:spLocks noGrp="1"/>
          </p:cNvSpPr>
          <p:nvPr>
            <p:ph idx="1"/>
          </p:nvPr>
        </p:nvSpPr>
        <p:spPr/>
        <p:txBody>
          <a:bodyPr/>
          <a:lstStyle/>
          <a:p>
            <a:pPr marL="0" indent="0">
              <a:buNone/>
            </a:pPr>
            <a:r>
              <a:rPr lang="en-US" dirty="0"/>
              <a:t>The following discussion is mostly presented in terms of </a:t>
            </a:r>
            <a:r>
              <a:rPr lang="en-US" dirty="0">
                <a:hlinkClick r:id="rId2" tooltip="Linear"/>
              </a:rPr>
              <a:t>linear</a:t>
            </a:r>
            <a:r>
              <a:rPr lang="en-US" dirty="0"/>
              <a:t> functions but the use of least-squares is valid and practical for more general families of functions. Also, by iteratively applying local </a:t>
            </a:r>
            <a:r>
              <a:rPr lang="en-US" dirty="0">
                <a:hlinkClick r:id="rId3" tooltip="Quadratic approximation (page does not exist)"/>
              </a:rPr>
              <a:t>quadratic approximation</a:t>
            </a:r>
            <a:r>
              <a:rPr lang="en-US" dirty="0"/>
              <a:t> to the likelihood (through the </a:t>
            </a:r>
            <a:r>
              <a:rPr lang="en-US" dirty="0">
                <a:hlinkClick r:id="rId4" tooltip="Fisher information"/>
              </a:rPr>
              <a:t>Fisher information</a:t>
            </a:r>
            <a:r>
              <a:rPr lang="en-US" dirty="0"/>
              <a:t>), the least-squares method may be used to fit a </a:t>
            </a:r>
            <a:r>
              <a:rPr lang="en-US" dirty="0">
                <a:hlinkClick r:id="rId5" tooltip="Generalized linear model"/>
              </a:rPr>
              <a:t>generalized linear model</a:t>
            </a:r>
            <a:r>
              <a:rPr lang="en-US" dirty="0"/>
              <a:t>.</a:t>
            </a:r>
          </a:p>
        </p:txBody>
      </p:sp>
    </p:spTree>
    <p:extLst>
      <p:ext uri="{BB962C8B-B14F-4D97-AF65-F5344CB8AC3E}">
        <p14:creationId xmlns:p14="http://schemas.microsoft.com/office/powerpoint/2010/main" val="187700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squares (continued)</a:t>
            </a:r>
          </a:p>
        </p:txBody>
      </p:sp>
      <p:sp>
        <p:nvSpPr>
          <p:cNvPr id="3" name="Content Placeholder 2"/>
          <p:cNvSpPr>
            <a:spLocks noGrp="1"/>
          </p:cNvSpPr>
          <p:nvPr>
            <p:ph idx="1"/>
          </p:nvPr>
        </p:nvSpPr>
        <p:spPr/>
        <p:txBody>
          <a:bodyPr>
            <a:normAutofit lnSpcReduction="10000"/>
          </a:bodyPr>
          <a:lstStyle/>
          <a:p>
            <a:pPr marL="0" indent="0">
              <a:buNone/>
            </a:pPr>
            <a:r>
              <a:rPr lang="en-US" dirty="0"/>
              <a:t>For the topic of approximating a function by a sum of others using an objective function based on squared distances, see </a:t>
            </a:r>
            <a:r>
              <a:rPr lang="en-US" dirty="0">
                <a:hlinkClick r:id="rId2" tooltip="Least squares (function approximation)"/>
              </a:rPr>
              <a:t>least squares (function approximation)</a:t>
            </a:r>
            <a:r>
              <a:rPr lang="en-US" dirty="0"/>
              <a:t>.</a:t>
            </a:r>
          </a:p>
          <a:p>
            <a:pPr marL="0" indent="0">
              <a:buNone/>
            </a:pPr>
            <a:r>
              <a:rPr lang="en-US" dirty="0"/>
              <a:t>The result of fitting a set of data points with a quadratic function.</a:t>
            </a:r>
          </a:p>
          <a:p>
            <a:pPr marL="0" indent="0">
              <a:buNone/>
            </a:pPr>
            <a:r>
              <a:rPr lang="en-US" dirty="0"/>
              <a:t>The least-squares method is usually credited to </a:t>
            </a:r>
            <a:r>
              <a:rPr lang="en-US" dirty="0">
                <a:hlinkClick r:id="rId3" tooltip="Carl Friedrich Gauss"/>
              </a:rPr>
              <a:t>Carl Friedrich Gauss</a:t>
            </a:r>
            <a:r>
              <a:rPr lang="en-US" dirty="0"/>
              <a:t> (1795</a:t>
            </a:r>
            <a:r>
              <a:rPr lang="en-US" dirty="0" smtClean="0"/>
              <a:t>), </a:t>
            </a:r>
            <a:r>
              <a:rPr lang="en-US" dirty="0"/>
              <a:t>but it was first published by </a:t>
            </a:r>
            <a:r>
              <a:rPr lang="en-US" dirty="0" err="1">
                <a:hlinkClick r:id="rId4" tooltip="Adrien-Marie Legendre"/>
              </a:rPr>
              <a:t>Adrien</a:t>
            </a:r>
            <a:r>
              <a:rPr lang="en-US" dirty="0">
                <a:hlinkClick r:id="rId4" tooltip="Adrien-Marie Legendre"/>
              </a:rPr>
              <a:t>-Marie Legendre</a:t>
            </a:r>
            <a:r>
              <a:rPr lang="en-US" dirty="0" smtClean="0"/>
              <a:t>.</a:t>
            </a:r>
            <a:endParaRPr lang="en-US" dirty="0"/>
          </a:p>
        </p:txBody>
      </p:sp>
    </p:spTree>
    <p:extLst>
      <p:ext uri="{BB962C8B-B14F-4D97-AF65-F5344CB8AC3E}">
        <p14:creationId xmlns:p14="http://schemas.microsoft.com/office/powerpoint/2010/main" val="788624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 model</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A </a:t>
            </a:r>
            <a:r>
              <a:rPr lang="en-US" b="1" dirty="0"/>
              <a:t>population model</a:t>
            </a:r>
            <a:r>
              <a:rPr lang="en-US" dirty="0"/>
              <a:t> is a type of </a:t>
            </a:r>
            <a:r>
              <a:rPr lang="en-US" dirty="0">
                <a:hlinkClick r:id="rId2" tooltip="Mathematical model"/>
              </a:rPr>
              <a:t>mathematical model</a:t>
            </a:r>
            <a:r>
              <a:rPr lang="en-US" dirty="0"/>
              <a:t> that is applied to the study of </a:t>
            </a:r>
            <a:r>
              <a:rPr lang="en-US" dirty="0">
                <a:hlinkClick r:id="rId3" tooltip="Population dynamics"/>
              </a:rPr>
              <a:t>population dynamics</a:t>
            </a:r>
            <a:r>
              <a:rPr lang="en-US" dirty="0"/>
              <a:t>.</a:t>
            </a:r>
          </a:p>
          <a:p>
            <a:pPr marL="0" indent="0">
              <a:buNone/>
            </a:pPr>
            <a:r>
              <a:rPr lang="en-US" dirty="0">
                <a:hlinkClick r:id="rId2" tooltip="Mathematical model"/>
              </a:rPr>
              <a:t>Models</a:t>
            </a:r>
            <a:r>
              <a:rPr lang="en-US" dirty="0"/>
              <a:t> allow a better understanding of how complex interactions and processes work. Modeling of dynamic interactions in nature can provide a manageable way of understanding how numbers change over time or in relation to each other. </a:t>
            </a:r>
            <a:r>
              <a:rPr lang="en-US" dirty="0">
                <a:hlinkClick r:id="rId4" tooltip="Ecological"/>
              </a:rPr>
              <a:t>Ecological</a:t>
            </a:r>
            <a:r>
              <a:rPr lang="en-US" dirty="0"/>
              <a:t> population modeling is concerned with the changes in population size and age distribution within a population as a consequence of interactions of organisms with the physical environment, with individuals of their own species, and with organisms of other species</a:t>
            </a:r>
            <a:r>
              <a:rPr lang="en-US" dirty="0" smtClean="0"/>
              <a:t>. </a:t>
            </a:r>
            <a:r>
              <a:rPr lang="en-US" dirty="0"/>
              <a:t>The world is full of interactions that range from simple to dynamic. Many, if not all, of Earth’s processes affect human life. The Earth’s processes are greatly </a:t>
            </a:r>
            <a:r>
              <a:rPr lang="en-US" dirty="0">
                <a:hlinkClick r:id="rId5" tooltip="Stochastic"/>
              </a:rPr>
              <a:t>stochastic</a:t>
            </a:r>
            <a:r>
              <a:rPr lang="en-US" dirty="0"/>
              <a:t> and seem chaotic to the naked eye. However, a plethora of patterns can be noticed and are brought forth by using population modeling as a tool</a:t>
            </a:r>
            <a:r>
              <a:rPr lang="en-US" dirty="0" smtClean="0"/>
              <a:t>. </a:t>
            </a:r>
            <a:r>
              <a:rPr lang="en-US" dirty="0"/>
              <a:t>Population models are used to determine maximum harvest for agriculturists, to understand the dynamics of biological invasions, and have numerous environmental conservation implications. Population models are also used to understand the spread of parasites, viruses, and disease. The realization of our dependence on environmental health has created a need to understand the dynamic interactions of the earth’s </a:t>
            </a:r>
            <a:r>
              <a:rPr lang="en-US" dirty="0">
                <a:hlinkClick r:id="rId6" tooltip="Flora"/>
              </a:rPr>
              <a:t>flora</a:t>
            </a:r>
            <a:r>
              <a:rPr lang="en-US" dirty="0"/>
              <a:t> and </a:t>
            </a:r>
            <a:r>
              <a:rPr lang="en-US" dirty="0">
                <a:hlinkClick r:id="rId7" tooltip="Fauna"/>
              </a:rPr>
              <a:t>fauna</a:t>
            </a:r>
            <a:r>
              <a:rPr lang="en-US" dirty="0"/>
              <a:t>. Methods in population modeling have greatly improved our understanding of ecology and the natural world.</a:t>
            </a:r>
          </a:p>
          <a:p>
            <a:pPr marL="0" indent="0">
              <a:buNone/>
            </a:pPr>
            <a:endParaRPr lang="en-US" dirty="0"/>
          </a:p>
        </p:txBody>
      </p:sp>
    </p:spTree>
    <p:extLst>
      <p:ext uri="{BB962C8B-B14F-4D97-AF65-F5344CB8AC3E}">
        <p14:creationId xmlns:p14="http://schemas.microsoft.com/office/powerpoint/2010/main" val="22334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600" dirty="0"/>
              <a:t>Stretches, translations for inequalities, functions graphs</a:t>
            </a:r>
          </a:p>
        </p:txBody>
      </p:sp>
    </p:spTree>
    <p:extLst>
      <p:ext uri="{BB962C8B-B14F-4D97-AF65-F5344CB8AC3E}">
        <p14:creationId xmlns:p14="http://schemas.microsoft.com/office/powerpoint/2010/main" val="3620387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Predator </a:t>
            </a:r>
            <a:r>
              <a:rPr lang="en-US" dirty="0" smtClean="0"/>
              <a:t>- pray </a:t>
            </a:r>
            <a:r>
              <a:rPr lang="en-US" dirty="0"/>
              <a:t>model</a:t>
            </a:r>
          </a:p>
        </p:txBody>
      </p:sp>
      <p:sp>
        <p:nvSpPr>
          <p:cNvPr id="3" name="Content Placeholder 2"/>
          <p:cNvSpPr>
            <a:spLocks noGrp="1"/>
          </p:cNvSpPr>
          <p:nvPr>
            <p:ph idx="1"/>
          </p:nvPr>
        </p:nvSpPr>
        <p:spPr/>
        <p:txBody>
          <a:bodyPr/>
          <a:lstStyle/>
          <a:p>
            <a:pPr marL="0" indent="0">
              <a:buNone/>
            </a:pPr>
            <a:r>
              <a:rPr lang="en-US" dirty="0"/>
              <a:t>The </a:t>
            </a:r>
            <a:r>
              <a:rPr lang="en-US" b="1" dirty="0" err="1"/>
              <a:t>Lotka</a:t>
            </a:r>
            <a:r>
              <a:rPr lang="en-US" b="1" dirty="0"/>
              <a:t>–</a:t>
            </a:r>
            <a:r>
              <a:rPr lang="en-US" b="1" dirty="0" err="1"/>
              <a:t>Volterra</a:t>
            </a:r>
            <a:r>
              <a:rPr lang="en-US" b="1" dirty="0"/>
              <a:t> equations</a:t>
            </a:r>
            <a:r>
              <a:rPr lang="en-US" dirty="0"/>
              <a:t>, also known as the </a:t>
            </a:r>
            <a:r>
              <a:rPr lang="en-US" i="1" dirty="0"/>
              <a:t>predator–prey equations</a:t>
            </a:r>
            <a:r>
              <a:rPr lang="en-US" dirty="0"/>
              <a:t>, are a pair of first-order, </a:t>
            </a:r>
            <a:r>
              <a:rPr lang="en-US" dirty="0">
                <a:hlinkClick r:id="rId2" tooltip="Non-linear"/>
              </a:rPr>
              <a:t>non-linear</a:t>
            </a:r>
            <a:r>
              <a:rPr lang="en-US" dirty="0"/>
              <a:t>, </a:t>
            </a:r>
            <a:r>
              <a:rPr lang="en-US" dirty="0">
                <a:hlinkClick r:id="rId3" tooltip="Differential equation"/>
              </a:rPr>
              <a:t>differential equations</a:t>
            </a:r>
            <a:r>
              <a:rPr lang="en-US" dirty="0"/>
              <a:t> frequently used to describe the </a:t>
            </a:r>
            <a:r>
              <a:rPr lang="en-US" dirty="0">
                <a:hlinkClick r:id="rId4" tooltip="Dynamical system"/>
              </a:rPr>
              <a:t>dynamics</a:t>
            </a:r>
            <a:r>
              <a:rPr lang="en-US" dirty="0"/>
              <a:t> of </a:t>
            </a:r>
            <a:r>
              <a:rPr lang="en-US" dirty="0">
                <a:hlinkClick r:id="rId5" tooltip="Systems biology"/>
              </a:rPr>
              <a:t>biological systems</a:t>
            </a:r>
            <a:r>
              <a:rPr lang="en-US" dirty="0"/>
              <a:t> in which two species interact, one as a predator and the other as prey.</a:t>
            </a:r>
            <a:endParaRPr lang="en-US" dirty="0"/>
          </a:p>
        </p:txBody>
      </p:sp>
    </p:spTree>
    <p:extLst>
      <p:ext uri="{BB962C8B-B14F-4D97-AF65-F5344CB8AC3E}">
        <p14:creationId xmlns:p14="http://schemas.microsoft.com/office/powerpoint/2010/main" val="2488625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 equation</a:t>
            </a:r>
          </a:p>
        </p:txBody>
      </p:sp>
      <p:sp>
        <p:nvSpPr>
          <p:cNvPr id="3" name="Content Placeholder 2"/>
          <p:cNvSpPr>
            <a:spLocks noGrp="1"/>
          </p:cNvSpPr>
          <p:nvPr>
            <p:ph idx="1"/>
          </p:nvPr>
        </p:nvSpPr>
        <p:spPr/>
        <p:txBody>
          <a:bodyPr/>
          <a:lstStyle/>
          <a:p>
            <a:pPr marL="0" indent="0">
              <a:buNone/>
            </a:pPr>
            <a:r>
              <a:rPr lang="en-US" dirty="0"/>
              <a:t>A </a:t>
            </a:r>
            <a:r>
              <a:rPr lang="en-US" b="1" dirty="0"/>
              <a:t>logistic function</a:t>
            </a:r>
            <a:r>
              <a:rPr lang="en-US" dirty="0"/>
              <a:t> or </a:t>
            </a:r>
            <a:r>
              <a:rPr lang="en-US" b="1" dirty="0"/>
              <a:t>logistic curve</a:t>
            </a:r>
            <a:r>
              <a:rPr lang="en-US" dirty="0"/>
              <a:t> is a common "S" shape (</a:t>
            </a:r>
            <a:r>
              <a:rPr lang="en-US" dirty="0">
                <a:hlinkClick r:id="rId2" tooltip="Sigmoid function"/>
              </a:rPr>
              <a:t>sigmoid curve</a:t>
            </a:r>
            <a:r>
              <a:rPr lang="en-US" dirty="0"/>
              <a:t>)</a:t>
            </a:r>
            <a:endParaRPr lang="en-US" dirty="0"/>
          </a:p>
        </p:txBody>
      </p:sp>
    </p:spTree>
    <p:extLst>
      <p:ext uri="{BB962C8B-B14F-4D97-AF65-F5344CB8AC3E}">
        <p14:creationId xmlns:p14="http://schemas.microsoft.com/office/powerpoint/2010/main" val="1637338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curve</a:t>
            </a:r>
          </a:p>
        </p:txBody>
      </p:sp>
      <p:sp>
        <p:nvSpPr>
          <p:cNvPr id="3" name="Content Placeholder 2"/>
          <p:cNvSpPr>
            <a:spLocks noGrp="1"/>
          </p:cNvSpPr>
          <p:nvPr>
            <p:ph idx="1"/>
          </p:nvPr>
        </p:nvSpPr>
        <p:spPr/>
        <p:txBody>
          <a:bodyPr/>
          <a:lstStyle/>
          <a:p>
            <a:pPr marL="0" indent="0">
              <a:buNone/>
            </a:pPr>
            <a:r>
              <a:rPr lang="en-US" dirty="0"/>
              <a:t>A </a:t>
            </a:r>
            <a:r>
              <a:rPr lang="en-US" b="1" dirty="0"/>
              <a:t>learning curve</a:t>
            </a:r>
            <a:r>
              <a:rPr lang="en-US" dirty="0"/>
              <a:t> is a graphical representation of the increase of </a:t>
            </a:r>
            <a:r>
              <a:rPr lang="en-US" dirty="0">
                <a:hlinkClick r:id="rId2" tooltip="Learning"/>
              </a:rPr>
              <a:t>learning</a:t>
            </a:r>
            <a:r>
              <a:rPr lang="en-US" dirty="0"/>
              <a:t> (vertical axis) with </a:t>
            </a:r>
            <a:r>
              <a:rPr lang="en-US" dirty="0">
                <a:hlinkClick r:id="rId3" tooltip="Experience"/>
              </a:rPr>
              <a:t>experience</a:t>
            </a:r>
            <a:r>
              <a:rPr lang="en-US" dirty="0"/>
              <a:t> (horizontal axis).</a:t>
            </a:r>
            <a:endParaRPr lang="en-US" dirty="0"/>
          </a:p>
        </p:txBody>
      </p:sp>
    </p:spTree>
    <p:extLst>
      <p:ext uri="{BB962C8B-B14F-4D97-AF65-F5344CB8AC3E}">
        <p14:creationId xmlns:p14="http://schemas.microsoft.com/office/powerpoint/2010/main" val="1045642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In </a:t>
            </a:r>
            <a:r>
              <a:rPr lang="en-US" dirty="0">
                <a:hlinkClick r:id="rId2" tooltip="Mathematics"/>
              </a:rPr>
              <a:t>mathematics</a:t>
            </a:r>
            <a:r>
              <a:rPr lang="en-US" dirty="0"/>
              <a:t>, the </a:t>
            </a:r>
            <a:r>
              <a:rPr lang="en-US" b="1" dirty="0"/>
              <a:t>limit of a function</a:t>
            </a:r>
            <a:r>
              <a:rPr lang="en-US" dirty="0"/>
              <a:t> is a fundamental concept in </a:t>
            </a:r>
            <a:r>
              <a:rPr lang="en-US" dirty="0">
                <a:hlinkClick r:id="rId3" tooltip="Calculus"/>
              </a:rPr>
              <a:t>calculus</a:t>
            </a:r>
            <a:r>
              <a:rPr lang="en-US" dirty="0"/>
              <a:t> and </a:t>
            </a:r>
            <a:r>
              <a:rPr lang="en-US" dirty="0">
                <a:hlinkClick r:id="rId4" tooltip="Mathematical analysis"/>
              </a:rPr>
              <a:t>analysis</a:t>
            </a:r>
            <a:r>
              <a:rPr lang="en-US" dirty="0"/>
              <a:t> concerning the behavior of that </a:t>
            </a:r>
            <a:r>
              <a:rPr lang="en-US" dirty="0">
                <a:hlinkClick r:id="rId5" tooltip="Function (mathematics)"/>
              </a:rPr>
              <a:t>function</a:t>
            </a:r>
            <a:r>
              <a:rPr lang="en-US" dirty="0"/>
              <a:t> near a particular </a:t>
            </a:r>
            <a:r>
              <a:rPr lang="en-US" dirty="0">
                <a:hlinkClick r:id="rId6" tooltip="Independent variable"/>
              </a:rPr>
              <a:t>input</a:t>
            </a:r>
            <a:r>
              <a:rPr lang="en-US" dirty="0"/>
              <a:t>.</a:t>
            </a:r>
          </a:p>
          <a:p>
            <a:pPr marL="0" indent="0">
              <a:buNone/>
            </a:pPr>
            <a:r>
              <a:rPr lang="en-US" dirty="0" smtClean="0"/>
              <a:t>Informally</a:t>
            </a:r>
            <a:r>
              <a:rPr lang="en-US" dirty="0"/>
              <a:t>, a function </a:t>
            </a:r>
            <a:r>
              <a:rPr lang="en-US" i="1" dirty="0"/>
              <a:t>f</a:t>
            </a:r>
            <a:r>
              <a:rPr lang="en-US" dirty="0"/>
              <a:t> assigns an </a:t>
            </a:r>
            <a:r>
              <a:rPr lang="en-US" dirty="0">
                <a:hlinkClick r:id="rId7" tooltip="Dependent variable"/>
              </a:rPr>
              <a:t>output</a:t>
            </a:r>
            <a:r>
              <a:rPr lang="en-US" dirty="0"/>
              <a:t> </a:t>
            </a:r>
            <a:r>
              <a:rPr lang="en-US" i="1" dirty="0"/>
              <a:t>f</a:t>
            </a:r>
            <a:r>
              <a:rPr lang="en-US" dirty="0"/>
              <a:t>(</a:t>
            </a:r>
            <a:r>
              <a:rPr lang="en-US" i="1" dirty="0"/>
              <a:t>x</a:t>
            </a:r>
            <a:r>
              <a:rPr lang="en-US" dirty="0"/>
              <a:t>) to every input </a:t>
            </a:r>
            <a:r>
              <a:rPr lang="en-US" i="1" dirty="0"/>
              <a:t>x</a:t>
            </a:r>
            <a:r>
              <a:rPr lang="en-US" dirty="0"/>
              <a:t>. We say the function has a limit </a:t>
            </a:r>
            <a:r>
              <a:rPr lang="en-US" i="1" dirty="0"/>
              <a:t>L</a:t>
            </a:r>
            <a:r>
              <a:rPr lang="en-US" dirty="0"/>
              <a:t> at an input </a:t>
            </a:r>
            <a:r>
              <a:rPr lang="en-US" i="1" dirty="0"/>
              <a:t>p</a:t>
            </a:r>
            <a:r>
              <a:rPr lang="en-US" dirty="0"/>
              <a:t>: this means </a:t>
            </a:r>
            <a:r>
              <a:rPr lang="en-US" i="1" dirty="0"/>
              <a:t>f</a:t>
            </a:r>
            <a:r>
              <a:rPr lang="en-US" dirty="0"/>
              <a:t>(</a:t>
            </a:r>
            <a:r>
              <a:rPr lang="en-US" i="1" dirty="0"/>
              <a:t>x</a:t>
            </a:r>
            <a:r>
              <a:rPr lang="en-US" dirty="0"/>
              <a:t>) gets closer and closer to </a:t>
            </a:r>
            <a:r>
              <a:rPr lang="en-US" i="1" dirty="0"/>
              <a:t>L</a:t>
            </a:r>
            <a:r>
              <a:rPr lang="en-US" dirty="0"/>
              <a:t> as </a:t>
            </a:r>
            <a:r>
              <a:rPr lang="en-US" i="1" dirty="0"/>
              <a:t>x</a:t>
            </a:r>
            <a:r>
              <a:rPr lang="en-US" dirty="0"/>
              <a:t> moves closer and closer to </a:t>
            </a:r>
            <a:r>
              <a:rPr lang="en-US" i="1" dirty="0"/>
              <a:t>p</a:t>
            </a:r>
            <a:r>
              <a:rPr lang="en-US" dirty="0"/>
              <a:t>. More specifically, when </a:t>
            </a:r>
            <a:r>
              <a:rPr lang="en-US" i="1" dirty="0"/>
              <a:t>f</a:t>
            </a:r>
            <a:r>
              <a:rPr lang="en-US" dirty="0"/>
              <a:t> is applied to any input </a:t>
            </a:r>
            <a:r>
              <a:rPr lang="en-US" i="1" dirty="0"/>
              <a:t>sufficiently</a:t>
            </a:r>
            <a:r>
              <a:rPr lang="en-US" dirty="0"/>
              <a:t> close to </a:t>
            </a:r>
            <a:r>
              <a:rPr lang="en-US" i="1" dirty="0"/>
              <a:t>p</a:t>
            </a:r>
            <a:r>
              <a:rPr lang="en-US" dirty="0"/>
              <a:t>, the output value is forced </a:t>
            </a:r>
            <a:r>
              <a:rPr lang="en-US" i="1" dirty="0"/>
              <a:t>arbitrarily</a:t>
            </a:r>
            <a:r>
              <a:rPr lang="en-US" dirty="0"/>
              <a:t> close to </a:t>
            </a:r>
            <a:r>
              <a:rPr lang="en-US" i="1" dirty="0"/>
              <a:t>L</a:t>
            </a:r>
            <a:r>
              <a:rPr lang="en-US" dirty="0"/>
              <a:t>. On the other hand, if some inputs very close to </a:t>
            </a:r>
            <a:r>
              <a:rPr lang="en-US" i="1" dirty="0"/>
              <a:t>p</a:t>
            </a:r>
            <a:r>
              <a:rPr lang="en-US" dirty="0"/>
              <a:t> are taken to outputs that stay a fixed distance apart, we say the limit </a:t>
            </a:r>
            <a:r>
              <a:rPr lang="en-US" i="1" dirty="0"/>
              <a:t>does not exist</a:t>
            </a:r>
            <a:r>
              <a:rPr lang="en-US" dirty="0"/>
              <a:t>.</a:t>
            </a:r>
          </a:p>
          <a:p>
            <a:pPr marL="0" indent="0">
              <a:buNone/>
            </a:pPr>
            <a:r>
              <a:rPr lang="en-US" dirty="0"/>
              <a:t>The notion of a limit has many applications in </a:t>
            </a:r>
            <a:r>
              <a:rPr lang="en-US" dirty="0">
                <a:hlinkClick r:id="rId8" tooltip="Calculus"/>
              </a:rPr>
              <a:t>modern calculus</a:t>
            </a:r>
            <a:r>
              <a:rPr lang="en-US" dirty="0"/>
              <a:t>. In particular, the many definitions of </a:t>
            </a:r>
            <a:r>
              <a:rPr lang="en-US" dirty="0">
                <a:hlinkClick r:id="rId9" tooltip="Continuous function"/>
              </a:rPr>
              <a:t>continuity</a:t>
            </a:r>
            <a:r>
              <a:rPr lang="en-US" dirty="0"/>
              <a:t> employ the limit: roughly, a function is continuous if all of its limits agree with the values of the function. It also appears in the definition of the </a:t>
            </a:r>
            <a:r>
              <a:rPr lang="en-US" dirty="0">
                <a:hlinkClick r:id="rId10" tooltip="Derivative"/>
              </a:rPr>
              <a:t>derivative</a:t>
            </a:r>
            <a:r>
              <a:rPr lang="en-US" dirty="0"/>
              <a:t>: in the calculus of one variable, this is the limiting value of the slope of </a:t>
            </a:r>
            <a:r>
              <a:rPr lang="en-US" dirty="0">
                <a:hlinkClick r:id="rId11" tooltip="Secant line"/>
              </a:rPr>
              <a:t>secant lines</a:t>
            </a:r>
            <a:r>
              <a:rPr lang="en-US" dirty="0"/>
              <a:t> to the graph of a function.</a:t>
            </a:r>
          </a:p>
          <a:p>
            <a:pPr marL="0" indent="0">
              <a:buNone/>
            </a:pPr>
            <a:endParaRPr lang="en-US" dirty="0"/>
          </a:p>
        </p:txBody>
      </p:sp>
    </p:spTree>
    <p:extLst>
      <p:ext uri="{BB962C8B-B14F-4D97-AF65-F5344CB8AC3E}">
        <p14:creationId xmlns:p14="http://schemas.microsoft.com/office/powerpoint/2010/main" val="4203957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Continuity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In </a:t>
            </a:r>
            <a:r>
              <a:rPr lang="en-US" dirty="0">
                <a:hlinkClick r:id="rId2" tooltip="Mathematics"/>
              </a:rPr>
              <a:t>mathematics</a:t>
            </a:r>
            <a:r>
              <a:rPr lang="en-US" dirty="0"/>
              <a:t>, a </a:t>
            </a:r>
            <a:r>
              <a:rPr lang="en-US" b="1" dirty="0"/>
              <a:t>continuous function</a:t>
            </a:r>
            <a:r>
              <a:rPr lang="en-US" dirty="0"/>
              <a:t> is, roughly speaking, a </a:t>
            </a:r>
            <a:r>
              <a:rPr lang="en-US" dirty="0">
                <a:hlinkClick r:id="rId3" tooltip="Function (mathematics)"/>
              </a:rPr>
              <a:t>function</a:t>
            </a:r>
            <a:r>
              <a:rPr lang="en-US" dirty="0"/>
              <a:t> for which small changes in the input result in small changes in the output. Otherwise, a function is said to be a </a:t>
            </a:r>
            <a:r>
              <a:rPr lang="en-US" i="1" dirty="0"/>
              <a:t>discontinuous</a:t>
            </a:r>
            <a:r>
              <a:rPr lang="en-US" dirty="0"/>
              <a:t> function. A continuous function with a continuous </a:t>
            </a:r>
            <a:r>
              <a:rPr lang="en-US" dirty="0">
                <a:hlinkClick r:id="rId4" tooltip="Inverse function"/>
              </a:rPr>
              <a:t>inverse function</a:t>
            </a:r>
            <a:r>
              <a:rPr lang="en-US" dirty="0"/>
              <a:t> is called a </a:t>
            </a:r>
            <a:r>
              <a:rPr lang="en-US" dirty="0">
                <a:hlinkClick r:id="rId5" tooltip="Homeomorphism"/>
              </a:rPr>
              <a:t>homeomorphism</a:t>
            </a:r>
            <a:r>
              <a:rPr lang="en-US" dirty="0"/>
              <a:t>.</a:t>
            </a:r>
          </a:p>
          <a:p>
            <a:pPr marL="0" indent="0">
              <a:buNone/>
            </a:pPr>
            <a:r>
              <a:rPr lang="en-US" dirty="0"/>
              <a:t>Continuity of functions is one of the core concepts of </a:t>
            </a:r>
            <a:r>
              <a:rPr lang="en-US" dirty="0">
                <a:hlinkClick r:id="rId6" tooltip="Topology"/>
              </a:rPr>
              <a:t>topology</a:t>
            </a:r>
            <a:r>
              <a:rPr lang="en-US" dirty="0"/>
              <a:t>, which is treated in full generality below. The introductory portion of this article focuses on the special case where the inputs and outputs of functions are </a:t>
            </a:r>
            <a:r>
              <a:rPr lang="en-US" dirty="0">
                <a:hlinkClick r:id="rId7" tooltip="Real number"/>
              </a:rPr>
              <a:t>real numbers</a:t>
            </a:r>
            <a:r>
              <a:rPr lang="en-US" dirty="0"/>
              <a:t>. In addition, this article discusses the definition for the more general case of functions between two </a:t>
            </a:r>
            <a:r>
              <a:rPr lang="en-US" dirty="0">
                <a:hlinkClick r:id="rId8" tooltip="Metric space"/>
              </a:rPr>
              <a:t>metric spaces</a:t>
            </a:r>
            <a:r>
              <a:rPr lang="en-US" dirty="0"/>
              <a:t>. In </a:t>
            </a:r>
            <a:r>
              <a:rPr lang="en-US" dirty="0">
                <a:hlinkClick r:id="rId9" tooltip="Order theory"/>
              </a:rPr>
              <a:t>order theory</a:t>
            </a:r>
            <a:r>
              <a:rPr lang="en-US" dirty="0"/>
              <a:t>, especially in </a:t>
            </a:r>
            <a:r>
              <a:rPr lang="en-US" dirty="0">
                <a:hlinkClick r:id="rId10" tooltip="Domain theory"/>
              </a:rPr>
              <a:t>domain theory</a:t>
            </a:r>
            <a:r>
              <a:rPr lang="en-US" dirty="0"/>
              <a:t>, one considers a notion of continuity known as </a:t>
            </a:r>
            <a:r>
              <a:rPr lang="en-US" dirty="0">
                <a:hlinkClick r:id="rId11" tooltip="Scott continuity"/>
              </a:rPr>
              <a:t>Scott continuity</a:t>
            </a:r>
            <a:r>
              <a:rPr lang="en-US" dirty="0"/>
              <a:t>. Other forms of continuity do exist but they are not discussed in this article.</a:t>
            </a:r>
          </a:p>
          <a:p>
            <a:pPr marL="0" indent="0">
              <a:buNone/>
            </a:pPr>
            <a:r>
              <a:rPr lang="en-US" dirty="0"/>
              <a:t>As an example, consider the function </a:t>
            </a:r>
            <a:r>
              <a:rPr lang="en-US" i="1" dirty="0"/>
              <a:t>h</a:t>
            </a:r>
            <a:r>
              <a:rPr lang="en-US" dirty="0"/>
              <a:t>(</a:t>
            </a:r>
            <a:r>
              <a:rPr lang="en-US" i="1" dirty="0"/>
              <a:t>t</a:t>
            </a:r>
            <a:r>
              <a:rPr lang="en-US" dirty="0"/>
              <a:t>), which describes the </a:t>
            </a:r>
            <a:r>
              <a:rPr lang="en-US" dirty="0">
                <a:hlinkClick r:id="rId12" tooltip="Height"/>
              </a:rPr>
              <a:t>height</a:t>
            </a:r>
            <a:r>
              <a:rPr lang="en-US" dirty="0"/>
              <a:t> of a growing flower at time </a:t>
            </a:r>
            <a:r>
              <a:rPr lang="en-US" i="1" dirty="0"/>
              <a:t>t</a:t>
            </a:r>
            <a:r>
              <a:rPr lang="en-US" dirty="0"/>
              <a:t>. This function is continuous. By contrast, if </a:t>
            </a:r>
            <a:r>
              <a:rPr lang="en-US" i="1" dirty="0"/>
              <a:t>M</a:t>
            </a:r>
            <a:r>
              <a:rPr lang="en-US" dirty="0"/>
              <a:t>(</a:t>
            </a:r>
            <a:r>
              <a:rPr lang="en-US" i="1" dirty="0"/>
              <a:t>t</a:t>
            </a:r>
            <a:r>
              <a:rPr lang="en-US" dirty="0"/>
              <a:t>) denotes the amount of money in a bank account at time </a:t>
            </a:r>
            <a:r>
              <a:rPr lang="en-US" i="1" dirty="0"/>
              <a:t>t</a:t>
            </a:r>
            <a:r>
              <a:rPr lang="en-US" dirty="0"/>
              <a:t>, then the function jumps whenever money is deposited or withdrawn, so the function </a:t>
            </a:r>
            <a:r>
              <a:rPr lang="en-US" i="1" dirty="0"/>
              <a:t>M</a:t>
            </a:r>
            <a:r>
              <a:rPr lang="en-US" dirty="0"/>
              <a:t>(</a:t>
            </a:r>
            <a:r>
              <a:rPr lang="en-US" i="1" dirty="0"/>
              <a:t>t</a:t>
            </a:r>
            <a:r>
              <a:rPr lang="en-US" dirty="0"/>
              <a:t>) is discontinuous</a:t>
            </a:r>
            <a:r>
              <a:rPr lang="en-US" dirty="0" smtClean="0"/>
              <a:t>.</a:t>
            </a:r>
            <a:endParaRPr lang="en-US" dirty="0"/>
          </a:p>
        </p:txBody>
      </p:sp>
    </p:spTree>
    <p:extLst>
      <p:ext uri="{BB962C8B-B14F-4D97-AF65-F5344CB8AC3E}">
        <p14:creationId xmlns:p14="http://schemas.microsoft.com/office/powerpoint/2010/main" val="200257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Derivative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a:t>
            </a:r>
            <a:r>
              <a:rPr lang="en-US" b="1" dirty="0"/>
              <a:t>derivative</a:t>
            </a:r>
            <a:r>
              <a:rPr lang="en-US" dirty="0"/>
              <a:t> of a </a:t>
            </a:r>
            <a:r>
              <a:rPr lang="en-US" dirty="0">
                <a:hlinkClick r:id="rId2" tooltip="Function of a real variable"/>
              </a:rPr>
              <a:t>function of a real variable</a:t>
            </a:r>
            <a:r>
              <a:rPr lang="en-US" dirty="0"/>
              <a:t> measures the sensitivity to change of a quantity (a function or </a:t>
            </a:r>
            <a:r>
              <a:rPr lang="en-US" dirty="0">
                <a:hlinkClick r:id="rId3" tooltip="Dependent variable"/>
              </a:rPr>
              <a:t>dependent variable</a:t>
            </a:r>
            <a:r>
              <a:rPr lang="en-US" dirty="0"/>
              <a:t>) which is determined by another quantity (the </a:t>
            </a:r>
            <a:r>
              <a:rPr lang="en-US" dirty="0">
                <a:hlinkClick r:id="rId4" tooltip="Independent variable"/>
              </a:rPr>
              <a:t>independent variable</a:t>
            </a:r>
            <a:r>
              <a:rPr lang="en-US" dirty="0"/>
              <a:t>). It is a fundamental tool of </a:t>
            </a:r>
            <a:r>
              <a:rPr lang="en-US" dirty="0">
                <a:hlinkClick r:id="rId5" tooltip="Calculus"/>
              </a:rPr>
              <a:t>calculus</a:t>
            </a:r>
            <a:r>
              <a:rPr lang="en-US" dirty="0"/>
              <a:t>. For example, the derivative of the position of a moving object with respect to time is the object's </a:t>
            </a:r>
            <a:r>
              <a:rPr lang="en-US" dirty="0">
                <a:hlinkClick r:id="rId6" tooltip="Velocity"/>
              </a:rPr>
              <a:t>velocity</a:t>
            </a:r>
            <a:r>
              <a:rPr lang="en-US" dirty="0"/>
              <a:t>: this measures how quickly the position of the object changes when time is advanced. The derivative measures the </a:t>
            </a:r>
            <a:r>
              <a:rPr lang="en-US" i="1" dirty="0"/>
              <a:t>instantaneous</a:t>
            </a:r>
            <a:r>
              <a:rPr lang="en-US" dirty="0"/>
              <a:t> rate of change of the function, as distinct from its </a:t>
            </a:r>
            <a:r>
              <a:rPr lang="en-US" i="1" dirty="0"/>
              <a:t>average</a:t>
            </a:r>
            <a:r>
              <a:rPr lang="en-US" dirty="0"/>
              <a:t> rate of change, and is defined as the </a:t>
            </a:r>
            <a:r>
              <a:rPr lang="en-US" dirty="0">
                <a:hlinkClick r:id="rId7" tooltip="Limit (mathematics)"/>
              </a:rPr>
              <a:t>limit</a:t>
            </a:r>
            <a:r>
              <a:rPr lang="en-US" dirty="0"/>
              <a:t> of the average rate of change in the function as the length of the interval on which the average is computed tends to zero.</a:t>
            </a:r>
            <a:endParaRPr lang="en-US" dirty="0"/>
          </a:p>
        </p:txBody>
      </p:sp>
    </p:spTree>
    <p:extLst>
      <p:ext uri="{BB962C8B-B14F-4D97-AF65-F5344CB8AC3E}">
        <p14:creationId xmlns:p14="http://schemas.microsoft.com/office/powerpoint/2010/main" val="434378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Derivative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derivative of a function at a chosen input value describes the best </a:t>
            </a:r>
            <a:r>
              <a:rPr lang="en-US" dirty="0">
                <a:hlinkClick r:id="rId2" tooltip="Linear approximation"/>
              </a:rPr>
              <a:t>linear approximation</a:t>
            </a:r>
            <a:r>
              <a:rPr lang="en-US" dirty="0"/>
              <a:t> of the function near that input value. In fact, the derivative at a point of a function of a single variable is the </a:t>
            </a:r>
            <a:r>
              <a:rPr lang="en-US" dirty="0">
                <a:hlinkClick r:id="rId3" tooltip="Slope"/>
              </a:rPr>
              <a:t>slope</a:t>
            </a:r>
            <a:r>
              <a:rPr lang="en-US" dirty="0"/>
              <a:t> of the </a:t>
            </a:r>
            <a:r>
              <a:rPr lang="en-US" dirty="0">
                <a:hlinkClick r:id="rId4" tooltip="Tangent"/>
              </a:rPr>
              <a:t>tangent line</a:t>
            </a:r>
            <a:r>
              <a:rPr lang="en-US" dirty="0"/>
              <a:t> to the </a:t>
            </a:r>
            <a:r>
              <a:rPr lang="en-US" dirty="0">
                <a:hlinkClick r:id="rId5" tooltip="Graph of a function"/>
              </a:rPr>
              <a:t>graph of the function</a:t>
            </a:r>
            <a:r>
              <a:rPr lang="en-US" dirty="0"/>
              <a:t> at that point.</a:t>
            </a:r>
          </a:p>
          <a:p>
            <a:pPr marL="0" indent="0">
              <a:buNone/>
            </a:pPr>
            <a:r>
              <a:rPr lang="en-US" dirty="0"/>
              <a:t>The notion of derivative may be generalized to </a:t>
            </a:r>
            <a:r>
              <a:rPr lang="en-US" dirty="0">
                <a:hlinkClick r:id="rId6" tooltip="Function of several real variables"/>
              </a:rPr>
              <a:t>functions of several real variables</a:t>
            </a:r>
            <a:r>
              <a:rPr lang="en-US" dirty="0"/>
              <a:t>. The generalized derivative is a </a:t>
            </a:r>
            <a:r>
              <a:rPr lang="en-US" dirty="0">
                <a:hlinkClick r:id="rId7" tooltip="Linear map"/>
              </a:rPr>
              <a:t>linear map</a:t>
            </a:r>
            <a:r>
              <a:rPr lang="en-US" dirty="0"/>
              <a:t> called the </a:t>
            </a:r>
            <a:r>
              <a:rPr lang="en-US" dirty="0">
                <a:hlinkClick r:id="rId8" tooltip="Differential of a function"/>
              </a:rPr>
              <a:t>differential</a:t>
            </a:r>
            <a:r>
              <a:rPr lang="en-US" dirty="0"/>
              <a:t>. Its </a:t>
            </a:r>
            <a:r>
              <a:rPr lang="en-US" dirty="0">
                <a:hlinkClick r:id="rId9" tooltip="Matrix (mathematics)"/>
              </a:rPr>
              <a:t>matrix</a:t>
            </a:r>
            <a:r>
              <a:rPr lang="en-US" dirty="0"/>
              <a:t> representation is the </a:t>
            </a:r>
            <a:r>
              <a:rPr lang="en-US" dirty="0" err="1">
                <a:hlinkClick r:id="rId10" tooltip="Jacobian matrix"/>
              </a:rPr>
              <a:t>Jacobian</a:t>
            </a:r>
            <a:r>
              <a:rPr lang="en-US" dirty="0">
                <a:hlinkClick r:id="rId10" tooltip="Jacobian matrix"/>
              </a:rPr>
              <a:t> matrix</a:t>
            </a:r>
            <a:r>
              <a:rPr lang="en-US" dirty="0"/>
              <a:t>, which reduces to the </a:t>
            </a:r>
            <a:r>
              <a:rPr lang="en-US" dirty="0">
                <a:hlinkClick r:id="rId11" tooltip="Gradient vector"/>
              </a:rPr>
              <a:t>gradient vector</a:t>
            </a:r>
            <a:r>
              <a:rPr lang="en-US" dirty="0"/>
              <a:t> in the case of </a:t>
            </a:r>
            <a:r>
              <a:rPr lang="en-US" dirty="0">
                <a:hlinkClick r:id="rId12" tooltip="Real-valued function"/>
              </a:rPr>
              <a:t>real-valued function</a:t>
            </a:r>
            <a:r>
              <a:rPr lang="en-US" dirty="0"/>
              <a:t> of several variables.</a:t>
            </a:r>
          </a:p>
          <a:p>
            <a:pPr marL="0" indent="0">
              <a:buNone/>
            </a:pPr>
            <a:r>
              <a:rPr lang="en-US" dirty="0"/>
              <a:t>The process of finding a derivative is called </a:t>
            </a:r>
            <a:r>
              <a:rPr lang="en-US" b="1" dirty="0"/>
              <a:t>differentiation</a:t>
            </a:r>
            <a:r>
              <a:rPr lang="en-US" dirty="0"/>
              <a:t>. The reverse process is called </a:t>
            </a:r>
            <a:r>
              <a:rPr lang="en-US" i="1" dirty="0" err="1">
                <a:hlinkClick r:id="rId13" tooltip="Antiderivative"/>
              </a:rPr>
              <a:t>antidifferentiation</a:t>
            </a:r>
            <a:r>
              <a:rPr lang="en-US" dirty="0"/>
              <a:t>. The </a:t>
            </a:r>
            <a:r>
              <a:rPr lang="en-US" dirty="0">
                <a:hlinkClick r:id="rId14" tooltip="Fundamental theorem of calculus"/>
              </a:rPr>
              <a:t>fundamental theorem of calculus</a:t>
            </a:r>
            <a:r>
              <a:rPr lang="en-US" dirty="0"/>
              <a:t> states that </a:t>
            </a:r>
            <a:r>
              <a:rPr lang="en-US" dirty="0" err="1"/>
              <a:t>antidifferentiation</a:t>
            </a:r>
            <a:r>
              <a:rPr lang="en-US" dirty="0"/>
              <a:t> is the same as </a:t>
            </a:r>
            <a:r>
              <a:rPr lang="en-US" dirty="0">
                <a:hlinkClick r:id="rId15" tooltip="Integral"/>
              </a:rPr>
              <a:t>integration</a:t>
            </a:r>
            <a:r>
              <a:rPr lang="en-US" dirty="0"/>
              <a:t>. Differentiation and integration constitute the two fundamental operations in single-variable calculus</a:t>
            </a:r>
            <a:r>
              <a:rPr lang="en-US" dirty="0" smtClean="0"/>
              <a:t>.</a:t>
            </a:r>
            <a:endParaRPr lang="en-US" dirty="0"/>
          </a:p>
        </p:txBody>
      </p:sp>
    </p:spTree>
    <p:extLst>
      <p:ext uri="{BB962C8B-B14F-4D97-AF65-F5344CB8AC3E}">
        <p14:creationId xmlns:p14="http://schemas.microsoft.com/office/powerpoint/2010/main" val="3994776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554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Simultaneous inequalities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139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Non-linear inequalities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59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Quadratic </a:t>
            </a:r>
            <a:r>
              <a:rPr lang="en-US" dirty="0" smtClean="0"/>
              <a:t>inequalities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4076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Cubic inequalities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6474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Functions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dirty="0">
                <a:hlinkClick r:id="rId2" tooltip="Mathematics"/>
              </a:rPr>
              <a:t>mathematics</a:t>
            </a:r>
            <a:r>
              <a:rPr lang="en-US" dirty="0"/>
              <a:t>, a </a:t>
            </a:r>
            <a:r>
              <a:rPr lang="en-US" b="1" dirty="0" smtClean="0"/>
              <a:t>function</a:t>
            </a:r>
            <a:r>
              <a:rPr lang="en-US" dirty="0" smtClean="0"/>
              <a:t> </a:t>
            </a:r>
            <a:r>
              <a:rPr lang="en-US" dirty="0"/>
              <a:t>is a </a:t>
            </a:r>
            <a:r>
              <a:rPr lang="en-US" dirty="0">
                <a:hlinkClick r:id="rId3" tooltip="Binary relation"/>
              </a:rPr>
              <a:t>relation</a:t>
            </a:r>
            <a:r>
              <a:rPr lang="en-US" dirty="0"/>
              <a:t> between a </a:t>
            </a:r>
            <a:r>
              <a:rPr lang="en-US" dirty="0">
                <a:hlinkClick r:id="rId4" tooltip="Set (mathematics)"/>
              </a:rPr>
              <a:t>set</a:t>
            </a:r>
            <a:r>
              <a:rPr lang="en-US" dirty="0"/>
              <a:t> of inputs and a set of permissible outputs with the property that each input is related to exactly one output. An example is the function that relates each real number </a:t>
            </a:r>
            <a:r>
              <a:rPr lang="en-US" i="1" dirty="0"/>
              <a:t>x</a:t>
            </a:r>
            <a:r>
              <a:rPr lang="en-US" dirty="0"/>
              <a:t> to its square </a:t>
            </a:r>
            <a:r>
              <a:rPr lang="en-US" i="1" dirty="0"/>
              <a:t>x</a:t>
            </a:r>
            <a:r>
              <a:rPr lang="en-US" baseline="30000" dirty="0"/>
              <a:t>2</a:t>
            </a:r>
            <a:r>
              <a:rPr lang="en-US" dirty="0"/>
              <a:t>. The output of a function </a:t>
            </a:r>
            <a:r>
              <a:rPr lang="en-US" i="1" dirty="0"/>
              <a:t>f</a:t>
            </a:r>
            <a:r>
              <a:rPr lang="en-US" dirty="0"/>
              <a:t> corresponding to an input </a:t>
            </a:r>
            <a:r>
              <a:rPr lang="en-US" i="1" dirty="0"/>
              <a:t>x</a:t>
            </a:r>
            <a:r>
              <a:rPr lang="en-US" dirty="0"/>
              <a:t> is denoted by </a:t>
            </a:r>
            <a:r>
              <a:rPr lang="en-US" i="1" dirty="0"/>
              <a:t>f</a:t>
            </a:r>
            <a:r>
              <a:rPr lang="en-US" dirty="0"/>
              <a:t>(</a:t>
            </a:r>
            <a:r>
              <a:rPr lang="en-US" i="1" dirty="0"/>
              <a:t>x</a:t>
            </a:r>
            <a:r>
              <a:rPr lang="en-US" dirty="0"/>
              <a:t>) (read "</a:t>
            </a:r>
            <a:r>
              <a:rPr lang="en-US" i="1" dirty="0"/>
              <a:t>f</a:t>
            </a:r>
            <a:r>
              <a:rPr lang="en-US" dirty="0"/>
              <a:t> of </a:t>
            </a:r>
            <a:r>
              <a:rPr lang="en-US" i="1" dirty="0"/>
              <a:t>x</a:t>
            </a:r>
            <a:r>
              <a:rPr lang="en-US" dirty="0"/>
              <a:t>"). In this example, if the input is −3, then the output is 9, and we may write </a:t>
            </a:r>
            <a:r>
              <a:rPr lang="en-US" i="1" dirty="0"/>
              <a:t>f</a:t>
            </a:r>
            <a:r>
              <a:rPr lang="en-US" dirty="0"/>
              <a:t>(−3) = 9. The input variable(s) are sometimes referred to as the argument(s) of the function</a:t>
            </a:r>
            <a:r>
              <a:rPr lang="en-US" dirty="0" smtClean="0"/>
              <a:t>.</a:t>
            </a:r>
            <a:endParaRPr lang="en-US" dirty="0"/>
          </a:p>
        </p:txBody>
      </p:sp>
    </p:spTree>
    <p:extLst>
      <p:ext uri="{BB962C8B-B14F-4D97-AF65-F5344CB8AC3E}">
        <p14:creationId xmlns:p14="http://schemas.microsoft.com/office/powerpoint/2010/main" val="236480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Functions (continued)</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Functions of various kinds are "the central objects of investigation</a:t>
            </a:r>
            <a:r>
              <a:rPr lang="en-US" dirty="0" smtClean="0"/>
              <a:t>" </a:t>
            </a:r>
            <a:r>
              <a:rPr lang="en-US" dirty="0"/>
              <a:t>in most fields of modern mathematics. There are many ways to describe or represent a function. Some functions may be defined by a </a:t>
            </a:r>
            <a:r>
              <a:rPr lang="en-US" dirty="0">
                <a:hlinkClick r:id="rId2" tooltip="Formula"/>
              </a:rPr>
              <a:t>formula</a:t>
            </a:r>
            <a:r>
              <a:rPr lang="en-US" dirty="0"/>
              <a:t> or </a:t>
            </a:r>
            <a:r>
              <a:rPr lang="en-US" dirty="0">
                <a:hlinkClick r:id="rId3" tooltip="Algorithm"/>
              </a:rPr>
              <a:t>algorithm</a:t>
            </a:r>
            <a:r>
              <a:rPr lang="en-US" dirty="0"/>
              <a:t> that tells how to compute the output for a given input. Others are given by a picture, called the </a:t>
            </a:r>
            <a:r>
              <a:rPr lang="en-US" dirty="0">
                <a:hlinkClick r:id="rId4" tooltip="Graph of a function"/>
              </a:rPr>
              <a:t>graph of the function</a:t>
            </a:r>
            <a:r>
              <a:rPr lang="en-US" dirty="0"/>
              <a:t>. In science, functions are sometimes defined by a table that gives the outputs for selected inputs. A function could be described implicitly, for example as the </a:t>
            </a:r>
            <a:r>
              <a:rPr lang="en-US" dirty="0">
                <a:hlinkClick r:id="rId5" tooltip="Inverse function"/>
              </a:rPr>
              <a:t>inverse</a:t>
            </a:r>
            <a:r>
              <a:rPr lang="en-US" dirty="0"/>
              <a:t> to another function or as a solution of a </a:t>
            </a:r>
            <a:r>
              <a:rPr lang="en-US" dirty="0">
                <a:hlinkClick r:id="rId6" tooltip="Differential equation"/>
              </a:rPr>
              <a:t>differential equation</a:t>
            </a:r>
            <a:r>
              <a:rPr lang="en-US" dirty="0"/>
              <a:t>.</a:t>
            </a:r>
          </a:p>
        </p:txBody>
      </p:sp>
    </p:spTree>
    <p:extLst>
      <p:ext uri="{BB962C8B-B14F-4D97-AF65-F5344CB8AC3E}">
        <p14:creationId xmlns:p14="http://schemas.microsoft.com/office/powerpoint/2010/main" val="390878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2474</Words>
  <Application>Microsoft Office PowerPoint</Application>
  <PresentationFormat>On-screen Show (4:3)</PresentationFormat>
  <Paragraphs>76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11 Lecture in math</vt:lpstr>
      <vt:lpstr>Presentations of the projects</vt:lpstr>
      <vt:lpstr>PowerPoint Presentation</vt:lpstr>
      <vt:lpstr>Simultaneous inequalities</vt:lpstr>
      <vt:lpstr>Non-linear inequalities</vt:lpstr>
      <vt:lpstr>Quadratic inequalities</vt:lpstr>
      <vt:lpstr>Cubic inequalities</vt:lpstr>
      <vt:lpstr>Functions</vt:lpstr>
      <vt:lpstr>Functions (continued)</vt:lpstr>
      <vt:lpstr>Functions (continued)</vt:lpstr>
      <vt:lpstr>Functions (continued)</vt:lpstr>
      <vt:lpstr>Functions (continued)</vt:lpstr>
      <vt:lpstr>Even and odd functions</vt:lpstr>
      <vt:lpstr>One-to-one function</vt:lpstr>
      <vt:lpstr>Inverse function</vt:lpstr>
      <vt:lpstr>Linear function</vt:lpstr>
      <vt:lpstr>Quadratic function</vt:lpstr>
      <vt:lpstr>Power function</vt:lpstr>
      <vt:lpstr>Exponential function</vt:lpstr>
      <vt:lpstr>Logarithmic function</vt:lpstr>
      <vt:lpstr>Math modeling</vt:lpstr>
      <vt:lpstr>Math modeling (continued)</vt:lpstr>
      <vt:lpstr>Least squares</vt:lpstr>
      <vt:lpstr>Least squares (continued)</vt:lpstr>
      <vt:lpstr>Least squares (continued)</vt:lpstr>
      <vt:lpstr>Least squares (continued)</vt:lpstr>
      <vt:lpstr>Least squares (continued)</vt:lpstr>
      <vt:lpstr>Least squares (continued)</vt:lpstr>
      <vt:lpstr>Population growth model</vt:lpstr>
      <vt:lpstr>Predator - pray model</vt:lpstr>
      <vt:lpstr>Logistic equation</vt:lpstr>
      <vt:lpstr>Learning curve</vt:lpstr>
      <vt:lpstr>Limit</vt:lpstr>
      <vt:lpstr>Continuity</vt:lpstr>
      <vt:lpstr>Derivative</vt:lpstr>
      <vt:lpstr>Derivative (continued)</vt:lpstr>
      <vt:lpstr>Integral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Lecture in math</dc:title>
  <dc:creator>LENOVO</dc:creator>
  <cp:lastModifiedBy>LENOVO</cp:lastModifiedBy>
  <cp:revision>48</cp:revision>
  <dcterms:created xsi:type="dcterms:W3CDTF">2014-12-02T22:31:41Z</dcterms:created>
  <dcterms:modified xsi:type="dcterms:W3CDTF">2014-12-03T02:08:57Z</dcterms:modified>
</cp:coreProperties>
</file>