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303" r:id="rId5"/>
    <p:sldId id="314" r:id="rId6"/>
    <p:sldId id="315" r:id="rId7"/>
    <p:sldId id="290" r:id="rId8"/>
    <p:sldId id="291" r:id="rId9"/>
    <p:sldId id="308" r:id="rId10"/>
    <p:sldId id="309" r:id="rId11"/>
    <p:sldId id="310" r:id="rId12"/>
    <p:sldId id="320" r:id="rId13"/>
    <p:sldId id="300" r:id="rId14"/>
    <p:sldId id="272" r:id="rId15"/>
    <p:sldId id="319" r:id="rId16"/>
    <p:sldId id="316" r:id="rId17"/>
    <p:sldId id="317" r:id="rId18"/>
    <p:sldId id="304" r:id="rId19"/>
    <p:sldId id="305" r:id="rId20"/>
    <p:sldId id="318" r:id="rId21"/>
    <p:sldId id="302" r:id="rId22"/>
    <p:sldId id="274" r:id="rId23"/>
    <p:sldId id="312" r:id="rId24"/>
    <p:sldId id="275" r:id="rId25"/>
    <p:sldId id="276" r:id="rId26"/>
    <p:sldId id="277" r:id="rId27"/>
    <p:sldId id="278" r:id="rId28"/>
    <p:sldId id="279" r:id="rId29"/>
    <p:sldId id="294" r:id="rId30"/>
    <p:sldId id="293" r:id="rId31"/>
    <p:sldId id="295" r:id="rId32"/>
    <p:sldId id="296" r:id="rId33"/>
    <p:sldId id="297" r:id="rId34"/>
    <p:sldId id="292" r:id="rId35"/>
    <p:sldId id="270" r:id="rId36"/>
    <p:sldId id="298" r:id="rId37"/>
    <p:sldId id="299" r:id="rId38"/>
    <p:sldId id="273" r:id="rId39"/>
    <p:sldId id="311" r:id="rId40"/>
    <p:sldId id="288" r:id="rId41"/>
    <p:sldId id="289" r:id="rId42"/>
    <p:sldId id="284" r:id="rId43"/>
    <p:sldId id="285" r:id="rId44"/>
    <p:sldId id="322" r:id="rId45"/>
    <p:sldId id="286" r:id="rId46"/>
    <p:sldId id="287" r:id="rId47"/>
    <p:sldId id="271" r:id="rId48"/>
    <p:sldId id="323" r:id="rId49"/>
    <p:sldId id="280" r:id="rId50"/>
    <p:sldId id="306" r:id="rId51"/>
    <p:sldId id="307" r:id="rId52"/>
    <p:sldId id="321" r:id="rId53"/>
    <p:sldId id="281" r:id="rId54"/>
    <p:sldId id="313" r:id="rId55"/>
    <p:sldId id="282" r:id="rId56"/>
    <p:sldId id="283" r:id="rId57"/>
    <p:sldId id="257" r:id="rId58"/>
    <p:sldId id="258" r:id="rId59"/>
    <p:sldId id="259" r:id="rId60"/>
    <p:sldId id="260" r:id="rId61"/>
    <p:sldId id="261" r:id="rId62"/>
    <p:sldId id="262" r:id="rId63"/>
    <p:sldId id="263" r:id="rId64"/>
    <p:sldId id="301" r:id="rId65"/>
    <p:sldId id="264" r:id="rId66"/>
    <p:sldId id="265" r:id="rId67"/>
    <p:sldId id="266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B77F-FF4E-49AC-AD24-B1E41A2C7B8A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9BCD-962C-4F63-AF7D-47C32BFA3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7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B77F-FF4E-49AC-AD24-B1E41A2C7B8A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9BCD-962C-4F63-AF7D-47C32BFA3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6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B77F-FF4E-49AC-AD24-B1E41A2C7B8A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9BCD-962C-4F63-AF7D-47C32BFA3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0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B77F-FF4E-49AC-AD24-B1E41A2C7B8A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9BCD-962C-4F63-AF7D-47C32BFA3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B77F-FF4E-49AC-AD24-B1E41A2C7B8A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9BCD-962C-4F63-AF7D-47C32BFA3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8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B77F-FF4E-49AC-AD24-B1E41A2C7B8A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9BCD-962C-4F63-AF7D-47C32BFA3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6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B77F-FF4E-49AC-AD24-B1E41A2C7B8A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9BCD-962C-4F63-AF7D-47C32BFA3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B77F-FF4E-49AC-AD24-B1E41A2C7B8A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9BCD-962C-4F63-AF7D-47C32BFA3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8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B77F-FF4E-49AC-AD24-B1E41A2C7B8A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9BCD-962C-4F63-AF7D-47C32BFA3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2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B77F-FF4E-49AC-AD24-B1E41A2C7B8A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9BCD-962C-4F63-AF7D-47C32BFA3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9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B77F-FF4E-49AC-AD24-B1E41A2C7B8A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9BCD-962C-4F63-AF7D-47C32BFA3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6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AB77F-FF4E-49AC-AD24-B1E41A2C7B8A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99BCD-962C-4F63-AF7D-47C32BFA3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4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inary_relation" TargetMode="External"/><Relationship Id="rId2" Type="http://schemas.openxmlformats.org/officeDocument/2006/relationships/hyperlink" Target="http://en.wikipedia.org/wiki/Mathemat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et_(mathematics)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erivative" TargetMode="External"/><Relationship Id="rId3" Type="http://schemas.openxmlformats.org/officeDocument/2006/relationships/hyperlink" Target="http://en.wikipedia.org/wiki/Function_(mathematics)" TargetMode="External"/><Relationship Id="rId7" Type="http://schemas.openxmlformats.org/officeDocument/2006/relationships/hyperlink" Target="http://en.wikipedia.org/wiki/Continuous_function" TargetMode="External"/><Relationship Id="rId2" Type="http://schemas.openxmlformats.org/officeDocument/2006/relationships/hyperlink" Target="http://en.wikipedia.org/wiki/Mathemat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athematical_analysis" TargetMode="External"/><Relationship Id="rId5" Type="http://schemas.openxmlformats.org/officeDocument/2006/relationships/hyperlink" Target="http://en.wikipedia.org/wiki/Calculus" TargetMode="External"/><Relationship Id="rId4" Type="http://schemas.openxmlformats.org/officeDocument/2006/relationships/hyperlink" Target="http://en.wikipedia.org/wiki/Sequence" TargetMode="External"/><Relationship Id="rId9" Type="http://schemas.openxmlformats.org/officeDocument/2006/relationships/hyperlink" Target="http://en.wikipedia.org/wiki/Integra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700" b="1" dirty="0"/>
              <a:t>12 Lecture in math</a:t>
            </a:r>
            <a:endParaRPr lang="en-US" sz="7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200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Homework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Functions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Modeling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Limit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Continuity</a:t>
            </a:r>
          </a:p>
        </p:txBody>
      </p:sp>
    </p:spTree>
    <p:extLst>
      <p:ext uri="{BB962C8B-B14F-4D97-AF65-F5344CB8AC3E}">
        <p14:creationId xmlns:p14="http://schemas.microsoft.com/office/powerpoint/2010/main" val="4244834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Creative learning workshop results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3202122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This in an English language week. Improve your English this week.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469275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42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900" b="1" dirty="0" smtClean="0"/>
              <a:t>Functions</a:t>
            </a:r>
            <a:endParaRPr lang="en-US" sz="9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19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700" dirty="0"/>
              <a:t>Function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dirty="0">
                <a:hlinkClick r:id="rId2" tooltip="Mathematics"/>
              </a:rPr>
              <a:t>mathematics</a:t>
            </a:r>
            <a:r>
              <a:rPr lang="en-US" dirty="0"/>
              <a:t>, a </a:t>
            </a:r>
            <a:r>
              <a:rPr lang="en-US" b="1" dirty="0" smtClean="0"/>
              <a:t>function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>
                <a:hlinkClick r:id="rId3" tooltip="Binary relation"/>
              </a:rPr>
              <a:t>relation</a:t>
            </a:r>
            <a:r>
              <a:rPr lang="en-US" dirty="0"/>
              <a:t> between a </a:t>
            </a:r>
            <a:r>
              <a:rPr lang="en-US" dirty="0">
                <a:hlinkClick r:id="rId4" tooltip="Set (mathematics)"/>
              </a:rPr>
              <a:t>set</a:t>
            </a:r>
            <a:r>
              <a:rPr lang="en-US" dirty="0"/>
              <a:t> of inputs and a set of permissible outputs with the property that each input is related to exactly one output.</a:t>
            </a:r>
          </a:p>
        </p:txBody>
      </p:sp>
    </p:spTree>
    <p:extLst>
      <p:ext uri="{BB962C8B-B14F-4D97-AF65-F5344CB8AC3E}">
        <p14:creationId xmlns:p14="http://schemas.microsoft.com/office/powerpoint/2010/main" val="4036147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Vertical line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24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x repetitions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4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domain repetition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18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16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80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Homework in math and physics </a:t>
            </a:r>
            <a:r>
              <a:rPr lang="en-US" sz="8000" dirty="0"/>
              <a:t>is due 17 </a:t>
            </a:r>
            <a:r>
              <a:rPr lang="en-US" sz="8000" dirty="0" smtClean="0"/>
              <a:t>December. </a:t>
            </a:r>
            <a:r>
              <a:rPr lang="en-US" sz="8000" dirty="0"/>
              <a:t>It is on the web site.</a:t>
            </a:r>
            <a:endParaRPr lang="en-US" sz="8000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46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12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One-to-one function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60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Linear </a:t>
            </a:r>
            <a:r>
              <a:rPr lang="en-US" sz="6600" dirty="0" smtClean="0"/>
              <a:t>functions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46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60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Parallel and perpendicular </a:t>
            </a:r>
            <a:r>
              <a:rPr lang="en-US" sz="4800" dirty="0" smtClean="0"/>
              <a:t>lines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9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Non-linear </a:t>
            </a:r>
            <a:r>
              <a:rPr lang="en-US" sz="6600" dirty="0" smtClean="0"/>
              <a:t>functions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63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Quadratic </a:t>
            </a:r>
            <a:r>
              <a:rPr lang="en-US" sz="6600" dirty="0" smtClean="0"/>
              <a:t>functions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05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Cubic </a:t>
            </a:r>
            <a:r>
              <a:rPr lang="en-US" sz="6600" dirty="0" smtClean="0"/>
              <a:t>functions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35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/>
              <a:t>Translation, stretch, enlargement, reflection and rotation of the graphs of the functions</a:t>
            </a:r>
          </a:p>
        </p:txBody>
      </p:sp>
    </p:spTree>
    <p:extLst>
      <p:ext uri="{BB962C8B-B14F-4D97-AF65-F5344CB8AC3E}">
        <p14:creationId xmlns:p14="http://schemas.microsoft.com/office/powerpoint/2010/main" val="3151940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900" b="1" dirty="0" smtClean="0"/>
              <a:t>Translation</a:t>
            </a:r>
            <a:endParaRPr lang="en-US" sz="9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x → x + C</a:t>
            </a:r>
          </a:p>
          <a:p>
            <a:pPr marL="0" indent="0">
              <a:buNone/>
            </a:pPr>
            <a:r>
              <a:rPr lang="en-US" sz="9900" dirty="0" smtClean="0"/>
              <a:t>y </a:t>
            </a:r>
            <a:r>
              <a:rPr lang="en-US" sz="9900" dirty="0"/>
              <a:t>→</a:t>
            </a:r>
            <a:r>
              <a:rPr lang="en-US" sz="9900" dirty="0" smtClean="0"/>
              <a:t> y + D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25810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Presentations analysis</a:t>
            </a:r>
          </a:p>
        </p:txBody>
      </p:sp>
    </p:spTree>
    <p:extLst>
      <p:ext uri="{BB962C8B-B14F-4D97-AF65-F5344CB8AC3E}">
        <p14:creationId xmlns:p14="http://schemas.microsoft.com/office/powerpoint/2010/main" val="21167141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900" b="1" dirty="0" smtClean="0"/>
              <a:t>Reflection</a:t>
            </a:r>
            <a:endParaRPr lang="en-US" sz="9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x → -x</a:t>
            </a:r>
          </a:p>
          <a:p>
            <a:pPr marL="0" indent="0">
              <a:buNone/>
            </a:pPr>
            <a:r>
              <a:rPr lang="en-US" sz="9900" dirty="0" smtClean="0"/>
              <a:t>y </a:t>
            </a:r>
            <a:r>
              <a:rPr lang="en-US" sz="9900" dirty="0"/>
              <a:t>→ </a:t>
            </a:r>
            <a:r>
              <a:rPr lang="en-US" sz="9900" dirty="0" smtClean="0"/>
              <a:t>-y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36803449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900" b="1" dirty="0" smtClean="0"/>
              <a:t>stretch</a:t>
            </a:r>
            <a:endParaRPr lang="en-US" sz="9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x → </a:t>
            </a:r>
            <a:r>
              <a:rPr lang="en-US" sz="9900" dirty="0" err="1" smtClean="0"/>
              <a:t>xS</a:t>
            </a:r>
            <a:endParaRPr lang="en-US" sz="9900" dirty="0" smtClean="0"/>
          </a:p>
          <a:p>
            <a:pPr marL="0" indent="0">
              <a:buNone/>
            </a:pPr>
            <a:r>
              <a:rPr lang="en-US" sz="9900" dirty="0" smtClean="0"/>
              <a:t>y </a:t>
            </a:r>
            <a:r>
              <a:rPr lang="en-US" sz="9900" dirty="0"/>
              <a:t>→</a:t>
            </a:r>
            <a:r>
              <a:rPr lang="en-US" sz="9900" dirty="0" smtClean="0"/>
              <a:t> </a:t>
            </a:r>
            <a:r>
              <a:rPr lang="en-US" sz="9900" dirty="0" err="1" smtClean="0"/>
              <a:t>yT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19410984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900" b="1" dirty="0" smtClean="0"/>
              <a:t>Enlargement</a:t>
            </a:r>
            <a:endParaRPr lang="en-US" sz="9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8000" dirty="0"/>
              <a:t>x → </a:t>
            </a:r>
            <a:r>
              <a:rPr lang="en-US" sz="8000" dirty="0" err="1" smtClean="0"/>
              <a:t>xE</a:t>
            </a:r>
            <a:endParaRPr lang="en-US" sz="8000" dirty="0"/>
          </a:p>
          <a:p>
            <a:pPr marL="0" indent="0">
              <a:buNone/>
            </a:pPr>
            <a:r>
              <a:rPr lang="en-US" sz="8000" dirty="0"/>
              <a:t>y → </a:t>
            </a:r>
            <a:r>
              <a:rPr lang="en-US" sz="8000" dirty="0" err="1" smtClean="0"/>
              <a:t>yE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9097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000" b="1" dirty="0" smtClean="0"/>
              <a:t>Rotation</a:t>
            </a:r>
            <a:endParaRPr lang="en-US" sz="1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900" dirty="0" smtClean="0"/>
              <a:t>x → </a:t>
            </a:r>
            <a:r>
              <a:rPr lang="en-US" sz="7900" dirty="0" err="1" smtClean="0"/>
              <a:t>xcosA</a:t>
            </a:r>
            <a:r>
              <a:rPr lang="en-US" sz="7900" dirty="0" smtClean="0"/>
              <a:t> – </a:t>
            </a:r>
            <a:r>
              <a:rPr lang="en-US" sz="7900" dirty="0" err="1" smtClean="0"/>
              <a:t>ysinA</a:t>
            </a:r>
            <a:endParaRPr lang="en-US" sz="7900" dirty="0" smtClean="0"/>
          </a:p>
          <a:p>
            <a:pPr marL="0" indent="0">
              <a:buNone/>
            </a:pPr>
            <a:r>
              <a:rPr lang="en-US" sz="7900" dirty="0" smtClean="0"/>
              <a:t>y </a:t>
            </a:r>
            <a:r>
              <a:rPr lang="en-US" sz="7900" dirty="0"/>
              <a:t>→</a:t>
            </a:r>
            <a:r>
              <a:rPr lang="en-US" sz="7900" dirty="0" smtClean="0"/>
              <a:t> </a:t>
            </a:r>
            <a:r>
              <a:rPr lang="en-US" sz="7900" dirty="0" err="1" smtClean="0"/>
              <a:t>xsinA</a:t>
            </a:r>
            <a:r>
              <a:rPr lang="en-US" sz="7900" dirty="0" smtClean="0"/>
              <a:t> + </a:t>
            </a:r>
            <a:r>
              <a:rPr lang="en-US" sz="7900" dirty="0" err="1" smtClean="0"/>
              <a:t>ycosA</a:t>
            </a:r>
            <a:endParaRPr lang="en-US" sz="7900" dirty="0"/>
          </a:p>
        </p:txBody>
      </p:sp>
    </p:spTree>
    <p:extLst>
      <p:ext uri="{BB962C8B-B14F-4D97-AF65-F5344CB8AC3E}">
        <p14:creationId xmlns:p14="http://schemas.microsoft.com/office/powerpoint/2010/main" val="17795236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8534400" cy="5638800"/>
          </a:xfrm>
        </p:spPr>
      </p:pic>
    </p:spTree>
    <p:extLst>
      <p:ext uri="{BB962C8B-B14F-4D97-AF65-F5344CB8AC3E}">
        <p14:creationId xmlns:p14="http://schemas.microsoft.com/office/powerpoint/2010/main" val="40728812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dirty="0"/>
              <a:t>Even, odd functions (reflection, rotation)</a:t>
            </a:r>
          </a:p>
        </p:txBody>
      </p:sp>
    </p:spTree>
    <p:extLst>
      <p:ext uri="{BB962C8B-B14F-4D97-AF65-F5344CB8AC3E}">
        <p14:creationId xmlns:p14="http://schemas.microsoft.com/office/powerpoint/2010/main" val="30103974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/>
              <a:t>Even function = reflection in OY axes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1516003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/>
              <a:t>Odd function = rotation 180 degrees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21072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/>
              <a:t>Inverse </a:t>
            </a:r>
            <a:r>
              <a:rPr lang="en-US" sz="8800" b="1" dirty="0" smtClean="0"/>
              <a:t>function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(rotation 90 degrees)</a:t>
            </a:r>
          </a:p>
        </p:txBody>
      </p:sp>
    </p:spTree>
    <p:extLst>
      <p:ext uri="{BB962C8B-B14F-4D97-AF65-F5344CB8AC3E}">
        <p14:creationId xmlns:p14="http://schemas.microsoft.com/office/powerpoint/2010/main" val="15034907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Presentations of projects are on Wednesday 10 December starting at 1:15 pm in room 305</a:t>
            </a:r>
          </a:p>
        </p:txBody>
      </p:sp>
    </p:spTree>
    <p:extLst>
      <p:ext uri="{BB962C8B-B14F-4D97-AF65-F5344CB8AC3E}">
        <p14:creationId xmlns:p14="http://schemas.microsoft.com/office/powerpoint/2010/main" val="21179766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/>
              <a:t>Algebraic </a:t>
            </a:r>
            <a:r>
              <a:rPr lang="en-US" sz="5500" dirty="0" smtClean="0"/>
              <a:t>functions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325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/>
              <a:t>Transcendental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370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/>
              <a:t>Trigonometric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281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/>
              <a:t>Exponential </a:t>
            </a:r>
            <a:r>
              <a:rPr lang="en-US" sz="5500" dirty="0" smtClean="0"/>
              <a:t>functions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143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816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/>
              <a:t>Logarithmic </a:t>
            </a:r>
            <a:r>
              <a:rPr lang="en-US" sz="5500" dirty="0" smtClean="0"/>
              <a:t>functions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594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Least squares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388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/>
              <a:t>Mathematical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72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857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4000" dirty="0" smtClean="0"/>
              <a:t>Limit</a:t>
            </a:r>
            <a:endParaRPr lang="en-US" sz="1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dirty="0">
                <a:hlinkClick r:id="rId2" tooltip="Mathematics"/>
              </a:rPr>
              <a:t>mathematics</a:t>
            </a:r>
            <a:r>
              <a:rPr lang="en-US" dirty="0"/>
              <a:t>, a </a:t>
            </a:r>
            <a:r>
              <a:rPr lang="en-US" b="1" dirty="0"/>
              <a:t>limit</a:t>
            </a:r>
            <a:r>
              <a:rPr lang="en-US" dirty="0"/>
              <a:t> is the value that a </a:t>
            </a:r>
            <a:r>
              <a:rPr lang="en-US" dirty="0">
                <a:hlinkClick r:id="rId3" tooltip="Function (mathematics)"/>
              </a:rPr>
              <a:t>function</a:t>
            </a:r>
            <a:r>
              <a:rPr lang="en-US" dirty="0"/>
              <a:t> or </a:t>
            </a:r>
            <a:r>
              <a:rPr lang="en-US" dirty="0">
                <a:hlinkClick r:id="rId4" tooltip="Sequence"/>
              </a:rPr>
              <a:t>sequence</a:t>
            </a:r>
            <a:r>
              <a:rPr lang="en-US" dirty="0"/>
              <a:t> "approaches" as the input or index approaches some value</a:t>
            </a:r>
            <a:r>
              <a:rPr lang="en-US" dirty="0" smtClean="0"/>
              <a:t>. </a:t>
            </a:r>
            <a:r>
              <a:rPr lang="en-US" dirty="0"/>
              <a:t>Limits are essential to </a:t>
            </a:r>
            <a:r>
              <a:rPr lang="en-US" dirty="0">
                <a:hlinkClick r:id="rId5" tooltip="Calculus"/>
              </a:rPr>
              <a:t>calculus</a:t>
            </a:r>
            <a:r>
              <a:rPr lang="en-US" dirty="0"/>
              <a:t> (and </a:t>
            </a:r>
            <a:r>
              <a:rPr lang="en-US" dirty="0">
                <a:hlinkClick r:id="rId6" tooltip="Mathematical analysis"/>
              </a:rPr>
              <a:t>mathematical analysis</a:t>
            </a:r>
            <a:r>
              <a:rPr lang="en-US" dirty="0"/>
              <a:t> in general) and are used to define </a:t>
            </a:r>
            <a:r>
              <a:rPr lang="en-US" dirty="0">
                <a:hlinkClick r:id="rId7" tooltip="Continuous function"/>
              </a:rPr>
              <a:t>continuity</a:t>
            </a:r>
            <a:r>
              <a:rPr lang="en-US" dirty="0"/>
              <a:t>, </a:t>
            </a:r>
            <a:r>
              <a:rPr lang="en-US" dirty="0">
                <a:hlinkClick r:id="rId8" tooltip="Derivative"/>
              </a:rPr>
              <a:t>derivatives</a:t>
            </a:r>
            <a:r>
              <a:rPr lang="en-US" dirty="0"/>
              <a:t>, and </a:t>
            </a:r>
            <a:r>
              <a:rPr lang="en-US" dirty="0">
                <a:hlinkClick r:id="rId9" tooltip="Integral"/>
              </a:rPr>
              <a:t>integrals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2592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Math tutorial is on Friday 12.12.2014 at 1pm in room 305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6305825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Sequence limit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Physics example: S(n) = 1/n</a:t>
            </a:r>
            <a:r>
              <a:rPr lang="en-US" sz="5500" baseline="30000" dirty="0" smtClean="0"/>
              <a:t>2</a:t>
            </a:r>
            <a:endParaRPr lang="en-US" sz="5500" baseline="30000" dirty="0"/>
          </a:p>
        </p:txBody>
      </p:sp>
    </p:spTree>
    <p:extLst>
      <p:ext uri="{BB962C8B-B14F-4D97-AF65-F5344CB8AC3E}">
        <p14:creationId xmlns:p14="http://schemas.microsoft.com/office/powerpoint/2010/main" val="14210686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700" b="1" dirty="0" smtClean="0"/>
              <a:t>Function limit</a:t>
            </a:r>
            <a:endParaRPr lang="en-US" sz="7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241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Population growth limit (carrying capacity limit)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279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2000" dirty="0"/>
              <a:t>Continuity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980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quotient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704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5000" dirty="0" smtClean="0"/>
              <a:t>Derivative</a:t>
            </a:r>
            <a:endParaRPr lang="en-US" sz="1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415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000" dirty="0"/>
              <a:t>Differentiability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4221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1. Solve the simultaneous equations using all methods you know.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x + y = 3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x – y = 1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2. Find the absolute value of each number.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a. -8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b. 4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c. -0.1262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d. -59.373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e. </a:t>
            </a:r>
            <a:r>
              <a:rPr lang="en-US" dirty="0" smtClean="0"/>
              <a:t>3489790.3901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35165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Solve each of these inequalities.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a. – x &lt; 1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b. |x| &gt; 3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c. |x – 4| &lt; 6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d. |5x + 7| &gt; 8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e. x</a:t>
            </a:r>
            <a:r>
              <a:rPr lang="en-US" baseline="30000" dirty="0"/>
              <a:t>2</a:t>
            </a:r>
            <a:r>
              <a:rPr lang="en-US" dirty="0"/>
              <a:t> &gt; y, 0 &lt; x &lt; 1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f. x</a:t>
            </a:r>
            <a:r>
              <a:rPr lang="en-US" baseline="30000" dirty="0"/>
              <a:t>3</a:t>
            </a:r>
            <a:r>
              <a:rPr lang="en-US" dirty="0"/>
              <a:t> &lt; y &lt; 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12874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4. Prove that the lines y = </a:t>
            </a:r>
            <a:r>
              <a:rPr lang="en-US" dirty="0" err="1"/>
              <a:t>sx</a:t>
            </a:r>
            <a:r>
              <a:rPr lang="en-US" dirty="0"/>
              <a:t> + i and y = </a:t>
            </a:r>
            <a:r>
              <a:rPr lang="en-US" dirty="0" err="1"/>
              <a:t>gx</a:t>
            </a:r>
            <a:r>
              <a:rPr lang="en-US" dirty="0"/>
              <a:t> + I are perpendicular if </a:t>
            </a:r>
            <a:r>
              <a:rPr lang="en-US" dirty="0" err="1"/>
              <a:t>sg</a:t>
            </a:r>
            <a:r>
              <a:rPr lang="en-US" dirty="0"/>
              <a:t> = -1.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5. Write equations of two lines parallel to the line y = 3x + 2. Write the equation of the parallel line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passing </a:t>
            </a:r>
            <a:r>
              <a:rPr lang="en-US" dirty="0"/>
              <a:t>through the point  </a:t>
            </a:r>
            <a:r>
              <a:rPr lang="en-US" dirty="0" smtClean="0"/>
              <a:t>(</a:t>
            </a:r>
            <a:r>
              <a:rPr lang="en-US" dirty="0"/>
              <a:t>12, 14).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6. Define transcendental functions. </a:t>
            </a:r>
          </a:p>
        </p:txBody>
      </p:sp>
    </p:spTree>
    <p:extLst>
      <p:ext uri="{BB962C8B-B14F-4D97-AF65-F5344CB8AC3E}">
        <p14:creationId xmlns:p14="http://schemas.microsoft.com/office/powerpoint/2010/main" val="282490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Physics tutorial is on Friday 12.12.2014 at 2pm in room 305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885596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7. If your homework score is reduced 10% for each day of the delay, in how many days will your score be halved?</a:t>
            </a:r>
          </a:p>
        </p:txBody>
      </p:sp>
    </p:spTree>
    <p:extLst>
      <p:ext uri="{BB962C8B-B14F-4D97-AF65-F5344CB8AC3E}">
        <p14:creationId xmlns:p14="http://schemas.microsoft.com/office/powerpoint/2010/main" val="371331328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8. For each function write: even or odd, or none. </a:t>
            </a:r>
          </a:p>
          <a:p>
            <a:r>
              <a:rPr lang="en-US" dirty="0"/>
              <a:t>a. y = x</a:t>
            </a:r>
          </a:p>
          <a:p>
            <a:r>
              <a:rPr lang="en-US" dirty="0"/>
              <a:t>b. y = - x + 1</a:t>
            </a:r>
          </a:p>
          <a:p>
            <a:r>
              <a:rPr lang="en-US" dirty="0"/>
              <a:t>c. y = x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/>
              <a:t>d. y = sin(x)</a:t>
            </a:r>
          </a:p>
          <a:p>
            <a:r>
              <a:rPr lang="en-US" dirty="0"/>
              <a:t>e. y = </a:t>
            </a:r>
            <a:r>
              <a:rPr lang="en-US" dirty="0" err="1"/>
              <a:t>cos</a:t>
            </a:r>
            <a:r>
              <a:rPr lang="en-US" dirty="0"/>
              <a:t>(x)</a:t>
            </a:r>
          </a:p>
          <a:p>
            <a:r>
              <a:rPr lang="en-US" dirty="0"/>
              <a:t>f. y = tan(x)</a:t>
            </a:r>
          </a:p>
          <a:p>
            <a:r>
              <a:rPr lang="en-US" dirty="0"/>
              <a:t>g. y = x</a:t>
            </a:r>
            <a:r>
              <a:rPr lang="en-US" baseline="30000" dirty="0"/>
              <a:t>3</a:t>
            </a:r>
            <a:endParaRPr lang="en-US" dirty="0"/>
          </a:p>
          <a:p>
            <a:r>
              <a:rPr lang="en-US" dirty="0"/>
              <a:t>h.. y = x</a:t>
            </a:r>
            <a:r>
              <a:rPr lang="en-US" baseline="30000" dirty="0"/>
              <a:t>2</a:t>
            </a:r>
            <a:r>
              <a:rPr lang="en-US" dirty="0"/>
              <a:t> + x</a:t>
            </a:r>
            <a:r>
              <a:rPr lang="en-US" baseline="30000" dirty="0"/>
              <a:t>3</a:t>
            </a:r>
            <a:endParaRPr lang="en-US" dirty="0"/>
          </a:p>
          <a:p>
            <a:r>
              <a:rPr lang="en-US" dirty="0"/>
              <a:t>i. y = sin(x) + </a:t>
            </a:r>
            <a:r>
              <a:rPr lang="en-US" dirty="0" err="1"/>
              <a:t>cos</a:t>
            </a:r>
            <a:r>
              <a:rPr lang="en-US" dirty="0"/>
              <a:t>(x)</a:t>
            </a:r>
          </a:p>
          <a:p>
            <a:r>
              <a:rPr lang="en-US" dirty="0"/>
              <a:t>j. y = tan(x) + sin(x)</a:t>
            </a:r>
          </a:p>
          <a:p>
            <a:r>
              <a:rPr lang="en-US" dirty="0"/>
              <a:t>k. y = cot(x) + sin(x)</a:t>
            </a:r>
          </a:p>
          <a:p>
            <a:r>
              <a:rPr lang="en-US" dirty="0"/>
              <a:t>L. y = 7</a:t>
            </a:r>
          </a:p>
        </p:txBody>
      </p:sp>
    </p:spTree>
    <p:extLst>
      <p:ext uri="{BB962C8B-B14F-4D97-AF65-F5344CB8AC3E}">
        <p14:creationId xmlns:p14="http://schemas.microsoft.com/office/powerpoint/2010/main" val="346073908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(continued)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9. Graph these functions. </a:t>
                </a:r>
              </a:p>
              <a:p>
                <a:r>
                  <a:rPr lang="en-US" dirty="0"/>
                  <a:t>a. y = x</a:t>
                </a:r>
                <a:r>
                  <a:rPr lang="en-US" baseline="30000" dirty="0"/>
                  <a:t>3</a:t>
                </a:r>
                <a:r>
                  <a:rPr lang="en-US" dirty="0"/>
                  <a:t>		</a:t>
                </a:r>
              </a:p>
              <a:p>
                <a:r>
                  <a:rPr lang="en-US" dirty="0"/>
                  <a:t>b. y = -x</a:t>
                </a:r>
                <a:r>
                  <a:rPr lang="en-US" baseline="30000" dirty="0"/>
                  <a:t>2</a:t>
                </a:r>
                <a:r>
                  <a:rPr lang="en-US" dirty="0"/>
                  <a:t>		</a:t>
                </a:r>
              </a:p>
              <a:p>
                <a:r>
                  <a:rPr lang="en-US" dirty="0"/>
                  <a:t>c. y = sin x 	</a:t>
                </a:r>
              </a:p>
              <a:p>
                <a:r>
                  <a:rPr lang="en-US" dirty="0"/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−1)</m:t>
                        </m:r>
                      </m:den>
                    </m:f>
                  </m:oMath>
                </a14:m>
                <a:r>
                  <a:rPr lang="en-US" dirty="0"/>
                  <a:t>		</a:t>
                </a:r>
              </a:p>
              <a:p>
                <a:r>
                  <a:rPr lang="en-US" dirty="0"/>
                  <a:t>e. x</a:t>
                </a:r>
                <a:r>
                  <a:rPr lang="en-US" baseline="30000" dirty="0"/>
                  <a:t>2</a:t>
                </a:r>
                <a:r>
                  <a:rPr lang="en-US" dirty="0"/>
                  <a:t> 		</a:t>
                </a:r>
              </a:p>
              <a:p>
                <a:r>
                  <a:rPr lang="en-US" dirty="0"/>
                  <a:t>f. y = </a:t>
                </a:r>
                <a:r>
                  <a:rPr lang="en-US" dirty="0" smtClean="0"/>
                  <a:t>x</a:t>
                </a:r>
                <a:r>
                  <a:rPr lang="en-US" baseline="30000" dirty="0" smtClean="0"/>
                  <a:t>-1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5969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10. Define a function, a continuous function and a limit.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90245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 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11. Work out these limits. </a:t>
                </a:r>
              </a:p>
              <a:p>
                <a:pPr marL="0" indent="0">
                  <a:buNone/>
                </a:pPr>
                <a:r>
                  <a:rPr lang="en-US" dirty="0"/>
                  <a:t>a.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 . . . 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1+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/>
                  <a:t>= . . 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eqArr>
                          <m:eqArrPr>
                            <m:ctrlPr>
                              <a:rPr lang="en-US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→1</m:t>
                            </m:r>
                          </m:e>
                        </m:eqArr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−1)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/>
                  <a:t> = . . . </a:t>
                </a:r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−1)(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−3)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/>
                  <a:t> = . . </a:t>
                </a:r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→0+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latin typeface="Cambria Math"/>
                          </a:rPr>
                          <m:t>𝑥𝐿𝑛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=</m:t>
                        </m:r>
                      </m:e>
                    </m:func>
                  </m:oMath>
                </a14:m>
                <a:r>
                  <a:rPr lang="en-US" dirty="0"/>
                  <a:t>. . 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05159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12. Tick continuous functions.</a:t>
            </a:r>
            <a:endParaRPr lang="en-US" dirty="0" smtClean="0">
              <a:effectLst/>
            </a:endParaRPr>
          </a:p>
          <a:p>
            <a:r>
              <a:rPr lang="en-US" dirty="0"/>
              <a:t>A. y = tan(x)</a:t>
            </a:r>
            <a:endParaRPr lang="en-US" dirty="0" smtClean="0">
              <a:effectLst/>
            </a:endParaRPr>
          </a:p>
          <a:p>
            <a:r>
              <a:rPr lang="en-US" dirty="0"/>
              <a:t>B. y = sin(x)</a:t>
            </a:r>
            <a:endParaRPr lang="en-US" dirty="0" smtClean="0">
              <a:effectLst/>
            </a:endParaRPr>
          </a:p>
          <a:p>
            <a:r>
              <a:rPr lang="en-US" dirty="0"/>
              <a:t>C. y = Ln(x)</a:t>
            </a:r>
            <a:endParaRPr lang="en-US" dirty="0" smtClean="0">
              <a:effectLst/>
            </a:endParaRPr>
          </a:p>
          <a:p>
            <a:r>
              <a:rPr lang="en-US" dirty="0"/>
              <a:t>D. y = 3</a:t>
            </a:r>
            <a:r>
              <a:rPr lang="en-US" baseline="30000" dirty="0"/>
              <a:t>x</a:t>
            </a:r>
            <a:endParaRPr lang="en-US" dirty="0" smtClean="0">
              <a:effectLst/>
            </a:endParaRPr>
          </a:p>
          <a:p>
            <a:r>
              <a:rPr lang="en-US" dirty="0"/>
              <a:t>E. y = x</a:t>
            </a:r>
            <a:r>
              <a:rPr lang="en-US" baseline="30000" dirty="0"/>
              <a:t>2</a:t>
            </a:r>
            <a:endParaRPr lang="en-US" dirty="0" smtClean="0">
              <a:effectLst/>
            </a:endParaRPr>
          </a:p>
          <a:p>
            <a:r>
              <a:rPr lang="en-US" dirty="0"/>
              <a:t>F. y = |x</a:t>
            </a:r>
            <a:r>
              <a:rPr lang="en-US" dirty="0" smtClean="0"/>
              <a:t>|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34649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13. Find inverse functions to each of these functions.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a. y = x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b. y = x + 1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c. y = 2x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d. y = 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94649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(continued)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14. Perform the linear least squares fitting of these points (0, 0), (1, 0) and (0, 1). Use the fitting line in the form y(x) = </a:t>
                </a:r>
                <a:r>
                  <a:rPr lang="en-US" dirty="0" err="1"/>
                  <a:t>gx</a:t>
                </a:r>
                <a:r>
                  <a:rPr lang="en-US" dirty="0"/>
                  <a:t> + i. </a:t>
                </a:r>
              </a:p>
              <a:p>
                <a:r>
                  <a:rPr lang="en-US" dirty="0"/>
                  <a:t>For any 3 points (x</a:t>
                </a:r>
                <a:r>
                  <a:rPr lang="en-US" baseline="-25000" dirty="0"/>
                  <a:t>1</a:t>
                </a:r>
                <a:r>
                  <a:rPr lang="en-US" dirty="0"/>
                  <a:t>,y</a:t>
                </a:r>
                <a:r>
                  <a:rPr lang="en-US" baseline="-25000" dirty="0"/>
                  <a:t>1</a:t>
                </a:r>
                <a:r>
                  <a:rPr lang="en-US" dirty="0"/>
                  <a:t>), (x</a:t>
                </a:r>
                <a:r>
                  <a:rPr lang="en-US" baseline="-25000" dirty="0"/>
                  <a:t>2</a:t>
                </a:r>
                <a:r>
                  <a:rPr lang="en-US" dirty="0"/>
                  <a:t>,y</a:t>
                </a:r>
                <a:r>
                  <a:rPr lang="en-US" baseline="-25000" dirty="0"/>
                  <a:t>2</a:t>
                </a:r>
                <a:r>
                  <a:rPr lang="en-US" dirty="0"/>
                  <a:t>), (x</a:t>
                </a:r>
                <a:r>
                  <a:rPr lang="en-US" baseline="-25000" dirty="0"/>
                  <a:t>3</a:t>
                </a:r>
                <a:r>
                  <a:rPr lang="en-US" dirty="0"/>
                  <a:t>,y</a:t>
                </a:r>
                <a:r>
                  <a:rPr lang="en-US" baseline="-25000" dirty="0"/>
                  <a:t>3</a:t>
                </a:r>
                <a:r>
                  <a:rPr lang="en-US" dirty="0"/>
                  <a:t>), which are not on the same straight line,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−(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)(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Write the expressions for any number of points (n</a:t>
                </a:r>
                <a:r>
                  <a:rPr lang="en-US" dirty="0" smtClean="0"/>
                  <a:t>).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022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856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Physics mistake: wave length of electron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20177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700" dirty="0"/>
              <a:t>Wavelength of an electron: Determine the wavelength of an electron that has been accelerated through the potential difference of 100 V.</a:t>
            </a:r>
          </a:p>
        </p:txBody>
      </p:sp>
    </p:spTree>
    <p:extLst>
      <p:ext uri="{BB962C8B-B14F-4D97-AF65-F5344CB8AC3E}">
        <p14:creationId xmlns:p14="http://schemas.microsoft.com/office/powerpoint/2010/main" val="287140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Look through the 12-th set of the physics lectures. We are going too slow in physics.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037419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1045</Words>
  <Application>Microsoft Office PowerPoint</Application>
  <PresentationFormat>On-screen Show (4:3)</PresentationFormat>
  <Paragraphs>157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12 Lecture in math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Relations</vt:lpstr>
      <vt:lpstr>Functions</vt:lpstr>
      <vt:lpstr>Function definition</vt:lpstr>
      <vt:lpstr>PowerPoint Presentation</vt:lpstr>
      <vt:lpstr>PowerPoint Presentation</vt:lpstr>
      <vt:lpstr>PowerPoint Presentation</vt:lpstr>
      <vt:lpstr>Domain</vt:lpstr>
      <vt:lpstr>Range</vt:lpstr>
      <vt:lpstr>Mapping diagram</vt:lpstr>
      <vt:lpstr>One-to-one function</vt:lpstr>
      <vt:lpstr>Linear functions</vt:lpstr>
      <vt:lpstr>Direct proportion</vt:lpstr>
      <vt:lpstr>Parallel and perpendicular lines</vt:lpstr>
      <vt:lpstr>Non-linear functions</vt:lpstr>
      <vt:lpstr>Quadratic functions</vt:lpstr>
      <vt:lpstr>Cubic functions</vt:lpstr>
      <vt:lpstr>PowerPoint Presentation</vt:lpstr>
      <vt:lpstr>Translation</vt:lpstr>
      <vt:lpstr>Reflection</vt:lpstr>
      <vt:lpstr>stretch</vt:lpstr>
      <vt:lpstr>Enlargement</vt:lpstr>
      <vt:lpstr>Rotation</vt:lpstr>
      <vt:lpstr>PowerPoint Presentation</vt:lpstr>
      <vt:lpstr>PowerPoint Presentation</vt:lpstr>
      <vt:lpstr>PowerPoint Presentation</vt:lpstr>
      <vt:lpstr>PowerPoint Presentation</vt:lpstr>
      <vt:lpstr>Inverse function</vt:lpstr>
      <vt:lpstr>Composite function</vt:lpstr>
      <vt:lpstr>Algebraic functions</vt:lpstr>
      <vt:lpstr>Transcendental functions</vt:lpstr>
      <vt:lpstr>Trigonometric functions</vt:lpstr>
      <vt:lpstr>Exponential functions</vt:lpstr>
      <vt:lpstr>Exponential growth</vt:lpstr>
      <vt:lpstr>Logarithmic functions</vt:lpstr>
      <vt:lpstr>Least squares</vt:lpstr>
      <vt:lpstr>Mathematical modeling</vt:lpstr>
      <vt:lpstr>Logistic growth</vt:lpstr>
      <vt:lpstr>Limit</vt:lpstr>
      <vt:lpstr>Sequence limit</vt:lpstr>
      <vt:lpstr>Function limit</vt:lpstr>
      <vt:lpstr>PowerPoint Presentation</vt:lpstr>
      <vt:lpstr>Continuity</vt:lpstr>
      <vt:lpstr>Difference quotient</vt:lpstr>
      <vt:lpstr>Derivative</vt:lpstr>
      <vt:lpstr>Differentiability</vt:lpstr>
      <vt:lpstr>Exercises</vt:lpstr>
      <vt:lpstr>Exercises (continued)</vt:lpstr>
      <vt:lpstr>Exercises (continued)</vt:lpstr>
      <vt:lpstr>Exercises (continued)</vt:lpstr>
      <vt:lpstr>Exercises (continued)</vt:lpstr>
      <vt:lpstr>Exercises (continued)</vt:lpstr>
      <vt:lpstr>Exercises (continued)</vt:lpstr>
      <vt:lpstr>Exercises (continued)</vt:lpstr>
      <vt:lpstr>Exercises (continued)</vt:lpstr>
      <vt:lpstr>Exercises (continued)</vt:lpstr>
      <vt:lpstr>Exercises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Lecture in math</dc:title>
  <dc:creator>LENOVO</dc:creator>
  <cp:lastModifiedBy>LENOVO</cp:lastModifiedBy>
  <cp:revision>81</cp:revision>
  <dcterms:created xsi:type="dcterms:W3CDTF">2014-12-09T11:35:26Z</dcterms:created>
  <dcterms:modified xsi:type="dcterms:W3CDTF">2014-12-10T02:23:02Z</dcterms:modified>
</cp:coreProperties>
</file>