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6" r:id="rId4"/>
    <p:sldId id="287" r:id="rId5"/>
    <p:sldId id="288" r:id="rId6"/>
    <p:sldId id="258" r:id="rId7"/>
    <p:sldId id="259" r:id="rId8"/>
    <p:sldId id="260" r:id="rId9"/>
    <p:sldId id="261" r:id="rId10"/>
    <p:sldId id="262" r:id="rId11"/>
    <p:sldId id="263" r:id="rId12"/>
    <p:sldId id="264" r:id="rId13"/>
    <p:sldId id="289" r:id="rId14"/>
    <p:sldId id="301" r:id="rId15"/>
    <p:sldId id="302" r:id="rId16"/>
    <p:sldId id="303" r:id="rId17"/>
    <p:sldId id="290" r:id="rId18"/>
    <p:sldId id="297" r:id="rId19"/>
    <p:sldId id="304" r:id="rId20"/>
    <p:sldId id="298" r:id="rId21"/>
    <p:sldId id="305" r:id="rId22"/>
    <p:sldId id="265" r:id="rId23"/>
    <p:sldId id="291" r:id="rId24"/>
    <p:sldId id="292" r:id="rId25"/>
    <p:sldId id="282" r:id="rId26"/>
    <p:sldId id="283" r:id="rId27"/>
    <p:sldId id="284" r:id="rId28"/>
    <p:sldId id="299" r:id="rId29"/>
    <p:sldId id="300" r:id="rId30"/>
    <p:sldId id="306" r:id="rId31"/>
    <p:sldId id="279" r:id="rId32"/>
    <p:sldId id="280" r:id="rId33"/>
    <p:sldId id="281" r:id="rId34"/>
    <p:sldId id="286" r:id="rId35"/>
    <p:sldId id="285" r:id="rId36"/>
    <p:sldId id="266" r:id="rId37"/>
    <p:sldId id="294" r:id="rId38"/>
    <p:sldId id="295" r:id="rId39"/>
    <p:sldId id="268" r:id="rId40"/>
    <p:sldId id="269" r:id="rId41"/>
    <p:sldId id="270" r:id="rId42"/>
    <p:sldId id="271" r:id="rId43"/>
    <p:sldId id="272" r:id="rId44"/>
    <p:sldId id="293" r:id="rId45"/>
    <p:sldId id="273" r:id="rId46"/>
    <p:sldId id="276" r:id="rId47"/>
    <p:sldId id="275" r:id="rId48"/>
    <p:sldId id="27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689A5-A838-492A-8A81-9CB17E7299B3}"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392953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689A5-A838-492A-8A81-9CB17E7299B3}"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131218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689A5-A838-492A-8A81-9CB17E7299B3}"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15510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689A5-A838-492A-8A81-9CB17E7299B3}"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369545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689A5-A838-492A-8A81-9CB17E7299B3}" type="datetimeFigureOut">
              <a:rPr lang="en-US" smtClean="0"/>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205948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689A5-A838-492A-8A81-9CB17E7299B3}" type="datetimeFigureOut">
              <a:rPr lang="en-US" smtClean="0"/>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1827455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689A5-A838-492A-8A81-9CB17E7299B3}" type="datetimeFigureOut">
              <a:rPr lang="en-US" smtClean="0"/>
              <a:t>12/24/2014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58148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689A5-A838-492A-8A81-9CB17E7299B3}" type="datetimeFigureOut">
              <a:rPr lang="en-US" smtClean="0"/>
              <a:t>12/24/2014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99226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689A5-A838-492A-8A81-9CB17E7299B3}" type="datetimeFigureOut">
              <a:rPr lang="en-US" smtClean="0"/>
              <a:t>12/24/2014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188231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689A5-A838-492A-8A81-9CB17E7299B3}" type="datetimeFigureOut">
              <a:rPr lang="en-US" smtClean="0"/>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2128607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689A5-A838-492A-8A81-9CB17E7299B3}" type="datetimeFigureOut">
              <a:rPr lang="en-US" smtClean="0"/>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92B3BA-CFBA-4D1F-A965-2C725EEE30FD}" type="slidenum">
              <a:rPr lang="en-US" smtClean="0"/>
              <a:t>‹#›</a:t>
            </a:fld>
            <a:endParaRPr lang="en-US"/>
          </a:p>
        </p:txBody>
      </p:sp>
    </p:spTree>
    <p:extLst>
      <p:ext uri="{BB962C8B-B14F-4D97-AF65-F5344CB8AC3E}">
        <p14:creationId xmlns:p14="http://schemas.microsoft.com/office/powerpoint/2010/main" val="131389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689A5-A838-492A-8A81-9CB17E7299B3}" type="datetimeFigureOut">
              <a:rPr lang="en-US" smtClean="0"/>
              <a:t>12/24/2014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2B3BA-CFBA-4D1F-A965-2C725EEE30FD}" type="slidenum">
              <a:rPr lang="en-US" smtClean="0"/>
              <a:t>‹#›</a:t>
            </a:fld>
            <a:endParaRPr lang="en-US"/>
          </a:p>
        </p:txBody>
      </p:sp>
    </p:spTree>
    <p:extLst>
      <p:ext uri="{BB962C8B-B14F-4D97-AF65-F5344CB8AC3E}">
        <p14:creationId xmlns:p14="http://schemas.microsoft.com/office/powerpoint/2010/main" val="2989781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Meteorology" TargetMode="External"/><Relationship Id="rId13" Type="http://schemas.openxmlformats.org/officeDocument/2006/relationships/hyperlink" Target="http://en.wikipedia.org/wiki/Economics" TargetMode="External"/><Relationship Id="rId18" Type="http://schemas.openxmlformats.org/officeDocument/2006/relationships/hyperlink" Target="http://en.wikipedia.org/wiki/Engineer" TargetMode="External"/><Relationship Id="rId3" Type="http://schemas.openxmlformats.org/officeDocument/2006/relationships/hyperlink" Target="http://en.wikipedia.org/wiki/Mathematics" TargetMode="External"/><Relationship Id="rId21" Type="http://schemas.openxmlformats.org/officeDocument/2006/relationships/hyperlink" Target="http://en.wikipedia.org/wiki/Economist" TargetMode="External"/><Relationship Id="rId7" Type="http://schemas.openxmlformats.org/officeDocument/2006/relationships/hyperlink" Target="http://en.wikipedia.org/wiki/Earth_science" TargetMode="External"/><Relationship Id="rId12" Type="http://schemas.openxmlformats.org/officeDocument/2006/relationships/hyperlink" Target="http://en.wikipedia.org/wiki/Social_sciences" TargetMode="External"/><Relationship Id="rId17" Type="http://schemas.openxmlformats.org/officeDocument/2006/relationships/hyperlink" Target="http://en.wikipedia.org/wiki/Physicist" TargetMode="External"/><Relationship Id="rId2" Type="http://schemas.openxmlformats.org/officeDocument/2006/relationships/hyperlink" Target="http://en.wikipedia.org/wiki/System" TargetMode="External"/><Relationship Id="rId16" Type="http://schemas.openxmlformats.org/officeDocument/2006/relationships/hyperlink" Target="http://en.wikipedia.org/wiki/Political_science" TargetMode="External"/><Relationship Id="rId20" Type="http://schemas.openxmlformats.org/officeDocument/2006/relationships/hyperlink" Target="http://en.wikipedia.org/wiki/Operations_research" TargetMode="External"/><Relationship Id="rId1" Type="http://schemas.openxmlformats.org/officeDocument/2006/relationships/slideLayout" Target="../slideLayouts/slideLayout2.xml"/><Relationship Id="rId6" Type="http://schemas.openxmlformats.org/officeDocument/2006/relationships/hyperlink" Target="http://en.wikipedia.org/wiki/Biology" TargetMode="External"/><Relationship Id="rId11" Type="http://schemas.openxmlformats.org/officeDocument/2006/relationships/hyperlink" Target="http://en.wikipedia.org/wiki/Artificial_intelligence" TargetMode="External"/><Relationship Id="rId5" Type="http://schemas.openxmlformats.org/officeDocument/2006/relationships/hyperlink" Target="http://en.wikipedia.org/wiki/Physics" TargetMode="External"/><Relationship Id="rId15" Type="http://schemas.openxmlformats.org/officeDocument/2006/relationships/hyperlink" Target="http://en.wikipedia.org/wiki/Sociology" TargetMode="External"/><Relationship Id="rId10" Type="http://schemas.openxmlformats.org/officeDocument/2006/relationships/hyperlink" Target="http://en.wikipedia.org/wiki/Computer_science" TargetMode="External"/><Relationship Id="rId19" Type="http://schemas.openxmlformats.org/officeDocument/2006/relationships/hyperlink" Target="http://en.wikipedia.org/wiki/Statistician" TargetMode="External"/><Relationship Id="rId4" Type="http://schemas.openxmlformats.org/officeDocument/2006/relationships/hyperlink" Target="http://en.wikipedia.org/wiki/Natural_science" TargetMode="External"/><Relationship Id="rId9" Type="http://schemas.openxmlformats.org/officeDocument/2006/relationships/hyperlink" Target="http://en.wikipedia.org/wiki/Engineering" TargetMode="External"/><Relationship Id="rId14" Type="http://schemas.openxmlformats.org/officeDocument/2006/relationships/hyperlink" Target="http://en.wikipedia.org/wiki/Psycholog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Statistical_model" TargetMode="External"/><Relationship Id="rId2" Type="http://schemas.openxmlformats.org/officeDocument/2006/relationships/hyperlink" Target="http://en.wikipedia.org/wiki/Dynamical_systems" TargetMode="External"/><Relationship Id="rId1" Type="http://schemas.openxmlformats.org/officeDocument/2006/relationships/slideLayout" Target="../slideLayouts/slideLayout2.xml"/><Relationship Id="rId6" Type="http://schemas.openxmlformats.org/officeDocument/2006/relationships/hyperlink" Target="http://en.wikipedia.org/wiki/Model_theory" TargetMode="External"/><Relationship Id="rId5" Type="http://schemas.openxmlformats.org/officeDocument/2006/relationships/hyperlink" Target="http://en.wikipedia.org/wiki/Game_theory" TargetMode="External"/><Relationship Id="rId4" Type="http://schemas.openxmlformats.org/officeDocument/2006/relationships/hyperlink" Target="http://en.wikipedia.org/wiki/Differential_equation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Pierre_Fran%C3%A7ois_Verhulst" TargetMode="External"/><Relationship Id="rId2" Type="http://schemas.openxmlformats.org/officeDocument/2006/relationships/hyperlink" Target="http://en.wikipedia.org/wiki/Population_growth" TargetMode="External"/><Relationship Id="rId1" Type="http://schemas.openxmlformats.org/officeDocument/2006/relationships/slideLayout" Target="../slideLayouts/slideLayout2.xml"/><Relationship Id="rId5" Type="http://schemas.openxmlformats.org/officeDocument/2006/relationships/hyperlink" Target="http://en.wikipedia.org/wiki/An_Essay_on_the_Principle_of_Population" TargetMode="External"/><Relationship Id="rId4" Type="http://schemas.openxmlformats.org/officeDocument/2006/relationships/hyperlink" Target="http://en.wikipedia.org/wiki/Thomas_Malthu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en.wikipedia.org/wiki/Alfred_J._Lotka" TargetMode="External"/><Relationship Id="rId2" Type="http://schemas.openxmlformats.org/officeDocument/2006/relationships/hyperlink" Target="http://en.wikipedia.org/wiki/Biology"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Autofit/>
          </a:bodyPr>
          <a:lstStyle/>
          <a:p>
            <a:r>
              <a:rPr lang="en-US" sz="7700" b="1" dirty="0"/>
              <a:t>14 Lecture in math</a:t>
            </a:r>
            <a:endParaRPr lang="en-US" sz="7700" dirty="0"/>
          </a:p>
        </p:txBody>
      </p:sp>
      <p:sp>
        <p:nvSpPr>
          <p:cNvPr id="3" name="Subtitle 2"/>
          <p:cNvSpPr>
            <a:spLocks noGrp="1"/>
          </p:cNvSpPr>
          <p:nvPr>
            <p:ph type="subTitle" idx="1"/>
          </p:nvPr>
        </p:nvSpPr>
        <p:spPr>
          <a:xfrm>
            <a:off x="1371600" y="2133600"/>
            <a:ext cx="6400800" cy="4038600"/>
          </a:xfrm>
        </p:spPr>
        <p:txBody>
          <a:bodyPr>
            <a:noAutofit/>
          </a:bodyPr>
          <a:lstStyle/>
          <a:p>
            <a:r>
              <a:rPr lang="en-US" sz="3300" b="1" dirty="0" smtClean="0">
                <a:solidFill>
                  <a:srgbClr val="FF0000"/>
                </a:solidFill>
              </a:rPr>
              <a:t>Revision</a:t>
            </a:r>
          </a:p>
          <a:p>
            <a:r>
              <a:rPr lang="en-US" sz="3300" b="1" dirty="0" smtClean="0">
                <a:solidFill>
                  <a:srgbClr val="FF0000"/>
                </a:solidFill>
              </a:rPr>
              <a:t>Absolute value</a:t>
            </a:r>
          </a:p>
          <a:p>
            <a:r>
              <a:rPr lang="en-US" sz="3300" b="1" dirty="0" smtClean="0">
                <a:solidFill>
                  <a:srgbClr val="FF0000"/>
                </a:solidFill>
              </a:rPr>
              <a:t>Inequalities</a:t>
            </a:r>
          </a:p>
          <a:p>
            <a:r>
              <a:rPr lang="en-US" sz="3300" b="1" dirty="0" smtClean="0">
                <a:solidFill>
                  <a:srgbClr val="FF0000"/>
                </a:solidFill>
              </a:rPr>
              <a:t>Limits</a:t>
            </a:r>
          </a:p>
          <a:p>
            <a:r>
              <a:rPr lang="en-US" sz="3300" b="1" dirty="0" smtClean="0">
                <a:solidFill>
                  <a:srgbClr val="FF0000"/>
                </a:solidFill>
              </a:rPr>
              <a:t>Functions</a:t>
            </a:r>
          </a:p>
          <a:p>
            <a:r>
              <a:rPr lang="en-US" sz="3300" b="1" dirty="0" smtClean="0">
                <a:solidFill>
                  <a:srgbClr val="FF0000"/>
                </a:solidFill>
              </a:rPr>
              <a:t>Modeling</a:t>
            </a:r>
            <a:endParaRPr lang="en-US" sz="3300" b="1" dirty="0">
              <a:solidFill>
                <a:srgbClr val="FF0000"/>
              </a:solidFill>
            </a:endParaRPr>
          </a:p>
        </p:txBody>
      </p:sp>
    </p:spTree>
    <p:extLst>
      <p:ext uri="{BB962C8B-B14F-4D97-AF65-F5344CB8AC3E}">
        <p14:creationId xmlns:p14="http://schemas.microsoft.com/office/powerpoint/2010/main" val="342932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300" dirty="0"/>
              <a:t>Revision </a:t>
            </a:r>
            <a:r>
              <a:rPr lang="en-US" sz="3300" dirty="0" smtClean="0"/>
              <a:t>papers:</a:t>
            </a:r>
            <a:endParaRPr lang="en-US" sz="3300" dirty="0" smtClean="0">
              <a:effectLst/>
            </a:endParaRPr>
          </a:p>
          <a:p>
            <a:pPr marL="0" indent="0">
              <a:buNone/>
            </a:pPr>
            <a:r>
              <a:rPr lang="en-US" sz="3300" dirty="0"/>
              <a:t>Do only my revision papers after </a:t>
            </a:r>
            <a:r>
              <a:rPr lang="en-US" sz="3300" dirty="0" smtClean="0"/>
              <a:t>27.12.2014</a:t>
            </a:r>
          </a:p>
          <a:p>
            <a:pPr marL="0" indent="0">
              <a:buNone/>
            </a:pPr>
            <a:r>
              <a:rPr lang="en-US" sz="3300" dirty="0" smtClean="0"/>
              <a:t>unless we have other assignments</a:t>
            </a:r>
            <a:endParaRPr lang="en-US" sz="3300" dirty="0"/>
          </a:p>
        </p:txBody>
      </p:sp>
    </p:spTree>
    <p:extLst>
      <p:ext uri="{BB962C8B-B14F-4D97-AF65-F5344CB8AC3E}">
        <p14:creationId xmlns:p14="http://schemas.microsoft.com/office/powerpoint/2010/main" val="2954468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Inequalities from the presentation</a:t>
            </a:r>
          </a:p>
        </p:txBody>
      </p:sp>
    </p:spTree>
    <p:extLst>
      <p:ext uri="{BB962C8B-B14F-4D97-AF65-F5344CB8AC3E}">
        <p14:creationId xmlns:p14="http://schemas.microsoft.com/office/powerpoint/2010/main" val="305881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Limits from the presentation</a:t>
            </a:r>
          </a:p>
        </p:txBody>
      </p:sp>
    </p:spTree>
    <p:extLst>
      <p:ext uri="{BB962C8B-B14F-4D97-AF65-F5344CB8AC3E}">
        <p14:creationId xmlns:p14="http://schemas.microsoft.com/office/powerpoint/2010/main" val="3324150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Functions</a:t>
            </a:r>
            <a:endParaRPr lang="en-US" sz="9900" dirty="0"/>
          </a:p>
        </p:txBody>
      </p:sp>
    </p:spTree>
    <p:extLst>
      <p:ext uri="{BB962C8B-B14F-4D97-AF65-F5344CB8AC3E}">
        <p14:creationId xmlns:p14="http://schemas.microsoft.com/office/powerpoint/2010/main" val="2594061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7700" dirty="0" smtClean="0"/>
              <a:t>Linear function</a:t>
            </a:r>
            <a:endParaRPr lang="en-US" sz="7700" dirty="0"/>
          </a:p>
        </p:txBody>
      </p:sp>
    </p:spTree>
    <p:extLst>
      <p:ext uri="{BB962C8B-B14F-4D97-AF65-F5344CB8AC3E}">
        <p14:creationId xmlns:p14="http://schemas.microsoft.com/office/powerpoint/2010/main" val="353817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8800" dirty="0" smtClean="0"/>
              <a:t>Parallel lines</a:t>
            </a:r>
            <a:endParaRPr lang="en-US" sz="8800" dirty="0"/>
          </a:p>
        </p:txBody>
      </p:sp>
    </p:spTree>
    <p:extLst>
      <p:ext uri="{BB962C8B-B14F-4D97-AF65-F5344CB8AC3E}">
        <p14:creationId xmlns:p14="http://schemas.microsoft.com/office/powerpoint/2010/main" val="16374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7700" dirty="0" smtClean="0"/>
              <a:t>Perpendicular lines</a:t>
            </a:r>
            <a:endParaRPr lang="en-US" sz="7700" dirty="0"/>
          </a:p>
        </p:txBody>
      </p:sp>
    </p:spTree>
    <p:extLst>
      <p:ext uri="{BB962C8B-B14F-4D97-AF65-F5344CB8AC3E}">
        <p14:creationId xmlns:p14="http://schemas.microsoft.com/office/powerpoint/2010/main" val="206550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dirty="0" smtClean="0"/>
              <a:t>Sinusoidal function frequency, amplitude and phase</a:t>
            </a:r>
            <a:endParaRPr lang="en-US" sz="3000" dirty="0"/>
          </a:p>
        </p:txBody>
      </p:sp>
    </p:spTree>
    <p:extLst>
      <p:ext uri="{BB962C8B-B14F-4D97-AF65-F5344CB8AC3E}">
        <p14:creationId xmlns:p14="http://schemas.microsoft.com/office/powerpoint/2010/main" val="1782563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smtClean="0"/>
              <a:t>Main trigonometric identity:</a:t>
            </a:r>
          </a:p>
          <a:p>
            <a:pPr marL="0" indent="0">
              <a:buNone/>
            </a:pPr>
            <a:r>
              <a:rPr lang="en-US" sz="5500" dirty="0" smtClean="0"/>
              <a:t>sin</a:t>
            </a:r>
            <a:r>
              <a:rPr lang="en-US" sz="5500" baseline="30000" dirty="0" smtClean="0"/>
              <a:t>2</a:t>
            </a:r>
            <a:r>
              <a:rPr lang="en-US" sz="5500" dirty="0" smtClean="0"/>
              <a:t>A + cos</a:t>
            </a:r>
            <a:r>
              <a:rPr lang="en-US" sz="5500" baseline="30000" dirty="0"/>
              <a:t>2</a:t>
            </a:r>
            <a:r>
              <a:rPr lang="en-US" sz="5500" dirty="0" smtClean="0"/>
              <a:t>A = 1</a:t>
            </a:r>
            <a:endParaRPr lang="en-US" sz="5500" dirty="0"/>
          </a:p>
        </p:txBody>
      </p:sp>
    </p:spTree>
    <p:extLst>
      <p:ext uri="{BB962C8B-B14F-4D97-AF65-F5344CB8AC3E}">
        <p14:creationId xmlns:p14="http://schemas.microsoft.com/office/powerpoint/2010/main" val="1005216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600" dirty="0" smtClean="0"/>
              <a:t>Exponential functions</a:t>
            </a:r>
            <a:endParaRPr lang="en-US" sz="6600" dirty="0"/>
          </a:p>
        </p:txBody>
      </p:sp>
    </p:spTree>
    <p:extLst>
      <p:ext uri="{BB962C8B-B14F-4D97-AF65-F5344CB8AC3E}">
        <p14:creationId xmlns:p14="http://schemas.microsoft.com/office/powerpoint/2010/main" val="14633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600" dirty="0"/>
              <a:t>Total scores for math and </a:t>
            </a:r>
            <a:r>
              <a:rPr lang="en-US" sz="6600" dirty="0" smtClean="0"/>
              <a:t>physics</a:t>
            </a:r>
            <a:endParaRPr lang="en-US" sz="6600" dirty="0" smtClean="0">
              <a:effectLst/>
            </a:endParaRPr>
          </a:p>
        </p:txBody>
      </p:sp>
    </p:spTree>
    <p:extLst>
      <p:ext uri="{BB962C8B-B14F-4D97-AF65-F5344CB8AC3E}">
        <p14:creationId xmlns:p14="http://schemas.microsoft.com/office/powerpoint/2010/main" val="3633917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8800" dirty="0" smtClean="0"/>
              <a:t>Logarithmic functions:</a:t>
            </a:r>
          </a:p>
          <a:p>
            <a:pPr marL="0" indent="0">
              <a:buNone/>
            </a:pPr>
            <a:r>
              <a:rPr lang="en-US" sz="8800" dirty="0" smtClean="0"/>
              <a:t>Ln(e) = 1</a:t>
            </a:r>
            <a:endParaRPr lang="en-US" sz="8800" dirty="0"/>
          </a:p>
        </p:txBody>
      </p:sp>
    </p:spTree>
    <p:extLst>
      <p:ext uri="{BB962C8B-B14F-4D97-AF65-F5344CB8AC3E}">
        <p14:creationId xmlns:p14="http://schemas.microsoft.com/office/powerpoint/2010/main" val="2033624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8800" dirty="0" smtClean="0"/>
              <a:t>Log base change</a:t>
            </a:r>
            <a:endParaRPr lang="en-US" sz="8800" dirty="0"/>
          </a:p>
        </p:txBody>
      </p:sp>
    </p:spTree>
    <p:extLst>
      <p:ext uri="{BB962C8B-B14F-4D97-AF65-F5344CB8AC3E}">
        <p14:creationId xmlns:p14="http://schemas.microsoft.com/office/powerpoint/2010/main" val="434348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Graphing functions using derivatives, curvatures</a:t>
            </a:r>
          </a:p>
        </p:txBody>
      </p:sp>
    </p:spTree>
    <p:extLst>
      <p:ext uri="{BB962C8B-B14F-4D97-AF65-F5344CB8AC3E}">
        <p14:creationId xmlns:p14="http://schemas.microsoft.com/office/powerpoint/2010/main" val="3763773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Continuity</a:t>
            </a:r>
            <a:endParaRPr lang="en-US" sz="9900" dirty="0"/>
          </a:p>
        </p:txBody>
      </p:sp>
    </p:spTree>
    <p:extLst>
      <p:ext uri="{BB962C8B-B14F-4D97-AF65-F5344CB8AC3E}">
        <p14:creationId xmlns:p14="http://schemas.microsoft.com/office/powerpoint/2010/main" val="3505722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9333" y="2362200"/>
            <a:ext cx="8319867" cy="2713831"/>
          </a:xfrm>
        </p:spPr>
      </p:pic>
    </p:spTree>
    <p:extLst>
      <p:ext uri="{BB962C8B-B14F-4D97-AF65-F5344CB8AC3E}">
        <p14:creationId xmlns:p14="http://schemas.microsoft.com/office/powerpoint/2010/main" val="3544961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a:t>Math modeling</a:t>
            </a:r>
          </a:p>
        </p:txBody>
      </p:sp>
    </p:spTree>
    <p:extLst>
      <p:ext uri="{BB962C8B-B14F-4D97-AF65-F5344CB8AC3E}">
        <p14:creationId xmlns:p14="http://schemas.microsoft.com/office/powerpoint/2010/main" val="3140417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5500" dirty="0"/>
              <a:t>Math </a:t>
            </a:r>
            <a:r>
              <a:rPr lang="en-US" sz="5500" dirty="0" smtClean="0"/>
              <a:t>modeling (continued)</a:t>
            </a:r>
            <a:endParaRPr lang="en-US" sz="55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b="1" dirty="0"/>
              <a:t>mathematical model</a:t>
            </a:r>
            <a:r>
              <a:rPr lang="en-US" dirty="0"/>
              <a:t> is a description of a </a:t>
            </a:r>
            <a:r>
              <a:rPr lang="en-US" dirty="0">
                <a:hlinkClick r:id="rId2" tooltip="System"/>
              </a:rPr>
              <a:t>system</a:t>
            </a:r>
            <a:r>
              <a:rPr lang="en-US" dirty="0"/>
              <a:t> using </a:t>
            </a:r>
            <a:r>
              <a:rPr lang="en-US" dirty="0">
                <a:hlinkClick r:id="rId3" tooltip="Mathematics"/>
              </a:rPr>
              <a:t>mathematical</a:t>
            </a:r>
            <a:r>
              <a:rPr lang="en-US" dirty="0"/>
              <a:t> concepts and language. The process of developing a mathematical model is termed </a:t>
            </a:r>
            <a:r>
              <a:rPr lang="en-US" b="1" dirty="0"/>
              <a:t>mathematical modeling</a:t>
            </a:r>
            <a:r>
              <a:rPr lang="en-US" dirty="0"/>
              <a:t>. Mathematical models are used not only in the </a:t>
            </a:r>
            <a:r>
              <a:rPr lang="en-US" dirty="0">
                <a:hlinkClick r:id="rId4" tooltip="Natural science"/>
              </a:rPr>
              <a:t>natural sciences</a:t>
            </a:r>
            <a:r>
              <a:rPr lang="en-US" dirty="0"/>
              <a:t> (such as </a:t>
            </a:r>
            <a:r>
              <a:rPr lang="en-US" dirty="0">
                <a:hlinkClick r:id="rId5" tooltip="Physics"/>
              </a:rPr>
              <a:t>physics</a:t>
            </a:r>
            <a:r>
              <a:rPr lang="en-US" dirty="0"/>
              <a:t>, </a:t>
            </a:r>
            <a:r>
              <a:rPr lang="en-US" dirty="0">
                <a:hlinkClick r:id="rId6" tooltip="Biology"/>
              </a:rPr>
              <a:t>biology</a:t>
            </a:r>
            <a:r>
              <a:rPr lang="en-US" dirty="0"/>
              <a:t>, </a:t>
            </a:r>
            <a:r>
              <a:rPr lang="en-US" dirty="0">
                <a:hlinkClick r:id="rId7" tooltip="Earth science"/>
              </a:rPr>
              <a:t>earth science</a:t>
            </a:r>
            <a:r>
              <a:rPr lang="en-US" dirty="0"/>
              <a:t>, </a:t>
            </a:r>
            <a:r>
              <a:rPr lang="en-US" dirty="0">
                <a:hlinkClick r:id="rId8" tooltip="Meteorology"/>
              </a:rPr>
              <a:t>meteorology</a:t>
            </a:r>
            <a:r>
              <a:rPr lang="en-US" dirty="0"/>
              <a:t>) and </a:t>
            </a:r>
            <a:r>
              <a:rPr lang="en-US" dirty="0">
                <a:hlinkClick r:id="rId9" tooltip="Engineering"/>
              </a:rPr>
              <a:t>engineering</a:t>
            </a:r>
            <a:r>
              <a:rPr lang="en-US" dirty="0"/>
              <a:t> disciplines (e.g. </a:t>
            </a:r>
            <a:r>
              <a:rPr lang="en-US" dirty="0">
                <a:hlinkClick r:id="rId10" tooltip="Computer science"/>
              </a:rPr>
              <a:t>computer science</a:t>
            </a:r>
            <a:r>
              <a:rPr lang="en-US" dirty="0"/>
              <a:t>, </a:t>
            </a:r>
            <a:r>
              <a:rPr lang="en-US" dirty="0">
                <a:hlinkClick r:id="rId11" tooltip="Artificial intelligence"/>
              </a:rPr>
              <a:t>artificial intelligence</a:t>
            </a:r>
            <a:r>
              <a:rPr lang="en-US" dirty="0"/>
              <a:t>), but also in the </a:t>
            </a:r>
            <a:r>
              <a:rPr lang="en-US" dirty="0">
                <a:hlinkClick r:id="rId12" tooltip="Social sciences"/>
              </a:rPr>
              <a:t>social sciences</a:t>
            </a:r>
            <a:r>
              <a:rPr lang="en-US" dirty="0"/>
              <a:t> (such as </a:t>
            </a:r>
            <a:r>
              <a:rPr lang="en-US" dirty="0">
                <a:hlinkClick r:id="rId13" tooltip="Economics"/>
              </a:rPr>
              <a:t>economics</a:t>
            </a:r>
            <a:r>
              <a:rPr lang="en-US" dirty="0"/>
              <a:t>, </a:t>
            </a:r>
            <a:r>
              <a:rPr lang="en-US" dirty="0">
                <a:hlinkClick r:id="rId14" tooltip="Psychology"/>
              </a:rPr>
              <a:t>psychology</a:t>
            </a:r>
            <a:r>
              <a:rPr lang="en-US" dirty="0"/>
              <a:t>, </a:t>
            </a:r>
            <a:r>
              <a:rPr lang="en-US" dirty="0">
                <a:hlinkClick r:id="rId15" tooltip="Sociology"/>
              </a:rPr>
              <a:t>sociology</a:t>
            </a:r>
            <a:r>
              <a:rPr lang="en-US" dirty="0"/>
              <a:t> and </a:t>
            </a:r>
            <a:r>
              <a:rPr lang="en-US" dirty="0">
                <a:hlinkClick r:id="rId16" tooltip="Political science"/>
              </a:rPr>
              <a:t>political science</a:t>
            </a:r>
            <a:r>
              <a:rPr lang="en-US" dirty="0"/>
              <a:t>); </a:t>
            </a:r>
            <a:r>
              <a:rPr lang="en-US" dirty="0">
                <a:hlinkClick r:id="rId17" tooltip="Physicist"/>
              </a:rPr>
              <a:t>physicists</a:t>
            </a:r>
            <a:r>
              <a:rPr lang="en-US" dirty="0"/>
              <a:t>, </a:t>
            </a:r>
            <a:r>
              <a:rPr lang="en-US" dirty="0">
                <a:hlinkClick r:id="rId18" tooltip="Engineer"/>
              </a:rPr>
              <a:t>engineers</a:t>
            </a:r>
            <a:r>
              <a:rPr lang="en-US" dirty="0"/>
              <a:t>, </a:t>
            </a:r>
            <a:r>
              <a:rPr lang="en-US" dirty="0">
                <a:hlinkClick r:id="rId19" tooltip="Statistician"/>
              </a:rPr>
              <a:t>statisticians</a:t>
            </a:r>
            <a:r>
              <a:rPr lang="en-US" dirty="0"/>
              <a:t>, </a:t>
            </a:r>
            <a:r>
              <a:rPr lang="en-US" dirty="0">
                <a:hlinkClick r:id="rId20" tooltip="Operations research"/>
              </a:rPr>
              <a:t>operations research</a:t>
            </a:r>
            <a:r>
              <a:rPr lang="en-US" dirty="0"/>
              <a:t> analysts and </a:t>
            </a:r>
            <a:r>
              <a:rPr lang="en-US" dirty="0">
                <a:hlinkClick r:id="rId21" tooltip="Economist"/>
              </a:rPr>
              <a:t>economists</a:t>
            </a:r>
            <a:r>
              <a:rPr lang="en-US" dirty="0"/>
              <a:t> use mathematical models most extensively. A model may help to explain a system and to study the effects of different components, and to make predictions about </a:t>
            </a:r>
            <a:r>
              <a:rPr lang="en-US" dirty="0" err="1" smtClean="0"/>
              <a:t>behaviur</a:t>
            </a:r>
            <a:r>
              <a:rPr lang="en-US" dirty="0" smtClean="0"/>
              <a:t>.</a:t>
            </a:r>
            <a:endParaRPr lang="en-US" dirty="0"/>
          </a:p>
        </p:txBody>
      </p:sp>
    </p:spTree>
    <p:extLst>
      <p:ext uri="{BB962C8B-B14F-4D97-AF65-F5344CB8AC3E}">
        <p14:creationId xmlns:p14="http://schemas.microsoft.com/office/powerpoint/2010/main" val="2267333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modeling (continued)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Mathematical models can take many forms, including but not limited to </a:t>
            </a:r>
            <a:r>
              <a:rPr lang="en-US" dirty="0">
                <a:hlinkClick r:id="rId2" tooltip="Dynamical systems"/>
              </a:rPr>
              <a:t>dynamical systems</a:t>
            </a:r>
            <a:r>
              <a:rPr lang="en-US" dirty="0"/>
              <a:t>, </a:t>
            </a:r>
            <a:r>
              <a:rPr lang="en-US" dirty="0">
                <a:hlinkClick r:id="rId3" tooltip="Statistical model"/>
              </a:rPr>
              <a:t>statistical models</a:t>
            </a:r>
            <a:r>
              <a:rPr lang="en-US" dirty="0"/>
              <a:t>, </a:t>
            </a:r>
            <a:r>
              <a:rPr lang="en-US" dirty="0">
                <a:hlinkClick r:id="rId4" tooltip="Differential equations"/>
              </a:rPr>
              <a:t>differential equations</a:t>
            </a:r>
            <a:r>
              <a:rPr lang="en-US" dirty="0"/>
              <a:t>, or </a:t>
            </a:r>
            <a:r>
              <a:rPr lang="en-US" dirty="0">
                <a:hlinkClick r:id="rId5" tooltip="Game theory"/>
              </a:rPr>
              <a:t>game theoretic models</a:t>
            </a:r>
            <a:r>
              <a:rPr lang="en-US" dirty="0"/>
              <a:t>. These and other types of models can overlap, with a given model involving a variety of abstract structures. In general, mathematical models may include </a:t>
            </a:r>
            <a:r>
              <a:rPr lang="en-US" dirty="0">
                <a:hlinkClick r:id="rId6" tooltip="Model theory"/>
              </a:rPr>
              <a:t>logical models</a:t>
            </a:r>
            <a:r>
              <a:rPr lang="en-US" dirty="0"/>
              <a:t>, as far as logic is taken as a part of mathematics. In many cases, the quality of a scientific field depends on how well the mathematical models developed on the theoretical side agree with results of repeatable experiments. Lack of agreement between theoretical mathematical models and experimental measurements often leads to important advances as better theories are developed</a:t>
            </a:r>
            <a:r>
              <a:rPr lang="en-US" dirty="0" smtClean="0"/>
              <a:t>.</a:t>
            </a:r>
            <a:endParaRPr lang="en-US" dirty="0"/>
          </a:p>
        </p:txBody>
      </p:sp>
    </p:spTree>
    <p:extLst>
      <p:ext uri="{BB962C8B-B14F-4D97-AF65-F5344CB8AC3E}">
        <p14:creationId xmlns:p14="http://schemas.microsoft.com/office/powerpoint/2010/main" val="1897352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Derivative</a:t>
            </a:r>
            <a:endParaRPr lang="en-US" sz="9900" dirty="0"/>
          </a:p>
        </p:txBody>
      </p:sp>
    </p:spTree>
    <p:extLst>
      <p:ext uri="{BB962C8B-B14F-4D97-AF65-F5344CB8AC3E}">
        <p14:creationId xmlns:p14="http://schemas.microsoft.com/office/powerpoint/2010/main" val="278859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Integral</a:t>
            </a:r>
            <a:endParaRPr lang="en-US" sz="9900" dirty="0"/>
          </a:p>
        </p:txBody>
      </p:sp>
    </p:spTree>
    <p:extLst>
      <p:ext uri="{BB962C8B-B14F-4D97-AF65-F5344CB8AC3E}">
        <p14:creationId xmlns:p14="http://schemas.microsoft.com/office/powerpoint/2010/main" val="310552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If you want to improve your scores, do revision papers, another project about the final exam topics, etc. </a:t>
            </a:r>
            <a:endParaRPr lang="en-US" dirty="0"/>
          </a:p>
        </p:txBody>
      </p:sp>
    </p:spTree>
    <p:extLst>
      <p:ext uri="{BB962C8B-B14F-4D97-AF65-F5344CB8AC3E}">
        <p14:creationId xmlns:p14="http://schemas.microsoft.com/office/powerpoint/2010/main" val="2330834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smtClean="0"/>
              <a:t>Tables of derivatives and integrals</a:t>
            </a:r>
            <a:endParaRPr lang="en-US" sz="4400" dirty="0"/>
          </a:p>
        </p:txBody>
      </p:sp>
    </p:spTree>
    <p:extLst>
      <p:ext uri="{BB962C8B-B14F-4D97-AF65-F5344CB8AC3E}">
        <p14:creationId xmlns:p14="http://schemas.microsoft.com/office/powerpoint/2010/main" val="1961720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7700" b="1" dirty="0"/>
              <a:t>Logistic </a:t>
            </a:r>
            <a:r>
              <a:rPr lang="en-US" sz="7700" b="1" dirty="0" smtClean="0"/>
              <a:t>function</a:t>
            </a:r>
            <a:endParaRPr lang="en-US" sz="7700" b="1" dirty="0"/>
          </a:p>
        </p:txBody>
      </p:sp>
    </p:spTree>
    <p:extLst>
      <p:ext uri="{BB962C8B-B14F-4D97-AF65-F5344CB8AC3E}">
        <p14:creationId xmlns:p14="http://schemas.microsoft.com/office/powerpoint/2010/main" val="2117128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Population growth</a:t>
            </a:r>
            <a:endParaRPr lang="en-US" dirty="0"/>
          </a:p>
        </p:txBody>
      </p:sp>
      <p:sp>
        <p:nvSpPr>
          <p:cNvPr id="3" name="Content Placeholder 2"/>
          <p:cNvSpPr>
            <a:spLocks noGrp="1"/>
          </p:cNvSpPr>
          <p:nvPr>
            <p:ph idx="1"/>
          </p:nvPr>
        </p:nvSpPr>
        <p:spPr/>
        <p:txBody>
          <a:bodyPr>
            <a:normAutofit/>
          </a:bodyPr>
          <a:lstStyle/>
          <a:p>
            <a:pPr marL="0" indent="0">
              <a:buNone/>
            </a:pPr>
            <a:r>
              <a:rPr lang="en-US" dirty="0"/>
              <a:t>A typical application of the logistic equation is a common model of </a:t>
            </a:r>
            <a:r>
              <a:rPr lang="en-US" dirty="0">
                <a:hlinkClick r:id="rId2" tooltip="Population growth"/>
              </a:rPr>
              <a:t>population growth</a:t>
            </a:r>
            <a:r>
              <a:rPr lang="en-US" dirty="0"/>
              <a:t>, originally due to </a:t>
            </a:r>
            <a:r>
              <a:rPr lang="en-US" dirty="0">
                <a:hlinkClick r:id="rId3" tooltip="Pierre François Verhulst"/>
              </a:rPr>
              <a:t>Pierre-François </a:t>
            </a:r>
            <a:r>
              <a:rPr lang="en-US" dirty="0" err="1">
                <a:hlinkClick r:id="rId3" tooltip="Pierre François Verhulst"/>
              </a:rPr>
              <a:t>Verhulst</a:t>
            </a:r>
            <a:r>
              <a:rPr lang="en-US" dirty="0"/>
              <a:t> in 1838, where the rate of reproduction is proportional to both the existing population and the amount of available resources, all else being equal. The </a:t>
            </a:r>
            <a:r>
              <a:rPr lang="en-US" dirty="0" err="1"/>
              <a:t>Verhulst</a:t>
            </a:r>
            <a:r>
              <a:rPr lang="en-US" dirty="0"/>
              <a:t> equation was published after </a:t>
            </a:r>
            <a:r>
              <a:rPr lang="en-US" dirty="0" err="1"/>
              <a:t>Verhulst</a:t>
            </a:r>
            <a:r>
              <a:rPr lang="en-US" dirty="0"/>
              <a:t> had read </a:t>
            </a:r>
            <a:r>
              <a:rPr lang="en-US" dirty="0">
                <a:hlinkClick r:id="rId4" tooltip="Thomas Malthus"/>
              </a:rPr>
              <a:t>Thomas Malthus</a:t>
            </a:r>
            <a:r>
              <a:rPr lang="en-US" dirty="0"/>
              <a:t>' </a:t>
            </a:r>
            <a:r>
              <a:rPr lang="en-US" i="1" dirty="0">
                <a:hlinkClick r:id="rId5" tooltip="An Essay on the Principle of Population"/>
              </a:rPr>
              <a:t>An Essay on the Principle of Population</a:t>
            </a:r>
            <a:r>
              <a:rPr lang="en-US" dirty="0"/>
              <a:t>. </a:t>
            </a:r>
          </a:p>
        </p:txBody>
      </p:sp>
    </p:spTree>
    <p:extLst>
      <p:ext uri="{BB962C8B-B14F-4D97-AF65-F5344CB8AC3E}">
        <p14:creationId xmlns:p14="http://schemas.microsoft.com/office/powerpoint/2010/main" val="3019710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Population </a:t>
            </a:r>
            <a:r>
              <a:rPr lang="en-US" b="1" dirty="0" smtClean="0"/>
              <a:t>growth (continued)</a:t>
            </a:r>
            <a:endParaRPr lang="en-US" dirty="0"/>
          </a:p>
        </p:txBody>
      </p:sp>
      <p:sp>
        <p:nvSpPr>
          <p:cNvPr id="3" name="Content Placeholder 2"/>
          <p:cNvSpPr>
            <a:spLocks noGrp="1"/>
          </p:cNvSpPr>
          <p:nvPr>
            <p:ph idx="1"/>
          </p:nvPr>
        </p:nvSpPr>
        <p:spPr/>
        <p:txBody>
          <a:bodyPr/>
          <a:lstStyle/>
          <a:p>
            <a:pPr marL="0" indent="0">
              <a:buNone/>
            </a:pPr>
            <a:r>
              <a:rPr lang="en-US" dirty="0" err="1"/>
              <a:t>Verhulst</a:t>
            </a:r>
            <a:r>
              <a:rPr lang="en-US" dirty="0"/>
              <a:t> derived his logistic equation to describe the self-limiting growth of a </a:t>
            </a:r>
            <a:r>
              <a:rPr lang="en-US" dirty="0">
                <a:hlinkClick r:id="rId2" tooltip="Biology"/>
              </a:rPr>
              <a:t>biological</a:t>
            </a:r>
            <a:r>
              <a:rPr lang="en-US" dirty="0"/>
              <a:t> population. The equation is also sometimes called the </a:t>
            </a:r>
            <a:r>
              <a:rPr lang="en-US" i="1" dirty="0" err="1"/>
              <a:t>Verhulst</a:t>
            </a:r>
            <a:r>
              <a:rPr lang="en-US" i="1" dirty="0"/>
              <a:t>-Pearl equation</a:t>
            </a:r>
            <a:r>
              <a:rPr lang="en-US" dirty="0"/>
              <a:t> following its rediscovery in 1920. </a:t>
            </a:r>
            <a:r>
              <a:rPr lang="en-US" dirty="0">
                <a:hlinkClick r:id="rId3" tooltip="Alfred J. Lotka"/>
              </a:rPr>
              <a:t>Alfred J. </a:t>
            </a:r>
            <a:r>
              <a:rPr lang="en-US" dirty="0" err="1">
                <a:hlinkClick r:id="rId3" tooltip="Alfred J. Lotka"/>
              </a:rPr>
              <a:t>Lotka</a:t>
            </a:r>
            <a:r>
              <a:rPr lang="en-US" dirty="0"/>
              <a:t> derived the equation again in 1925, calling it the </a:t>
            </a:r>
            <a:r>
              <a:rPr lang="en-US" i="1" dirty="0"/>
              <a:t>law of population growth</a:t>
            </a:r>
            <a:r>
              <a:rPr lang="en-US" dirty="0" smtClean="0"/>
              <a:t>.</a:t>
            </a:r>
            <a:endParaRPr lang="en-US" dirty="0"/>
          </a:p>
        </p:txBody>
      </p:sp>
    </p:spTree>
    <p:extLst>
      <p:ext uri="{BB962C8B-B14F-4D97-AF65-F5344CB8AC3E}">
        <p14:creationId xmlns:p14="http://schemas.microsoft.com/office/powerpoint/2010/main" val="13228084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394866"/>
            <a:ext cx="8229600" cy="2936630"/>
          </a:xfrm>
        </p:spPr>
      </p:pic>
    </p:spTree>
    <p:extLst>
      <p:ext uri="{BB962C8B-B14F-4D97-AF65-F5344CB8AC3E}">
        <p14:creationId xmlns:p14="http://schemas.microsoft.com/office/powerpoint/2010/main" val="3043952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0559" y="381000"/>
            <a:ext cx="8093841" cy="5977347"/>
          </a:xfrm>
        </p:spPr>
      </p:pic>
    </p:spTree>
    <p:extLst>
      <p:ext uri="{BB962C8B-B14F-4D97-AF65-F5344CB8AC3E}">
        <p14:creationId xmlns:p14="http://schemas.microsoft.com/office/powerpoint/2010/main" val="1536456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600" dirty="0"/>
              <a:t>Logistic growth proofs</a:t>
            </a:r>
          </a:p>
        </p:txBody>
      </p:sp>
    </p:spTree>
    <p:extLst>
      <p:ext uri="{BB962C8B-B14F-4D97-AF65-F5344CB8AC3E}">
        <p14:creationId xmlns:p14="http://schemas.microsoft.com/office/powerpoint/2010/main" val="2279928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Eigenvalues</a:t>
            </a:r>
            <a:endParaRPr lang="en-US" sz="9900" dirty="0"/>
          </a:p>
        </p:txBody>
      </p:sp>
    </p:spTree>
    <p:extLst>
      <p:ext uri="{BB962C8B-B14F-4D97-AF65-F5344CB8AC3E}">
        <p14:creationId xmlns:p14="http://schemas.microsoft.com/office/powerpoint/2010/main" val="2945672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600" dirty="0" smtClean="0"/>
              <a:t>Complexity in biology</a:t>
            </a:r>
            <a:endParaRPr lang="en-US" sz="6600" dirty="0"/>
          </a:p>
        </p:txBody>
      </p:sp>
    </p:spTree>
    <p:extLst>
      <p:ext uri="{BB962C8B-B14F-4D97-AF65-F5344CB8AC3E}">
        <p14:creationId xmlns:p14="http://schemas.microsoft.com/office/powerpoint/2010/main" val="14021845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600" dirty="0"/>
              <a:t>5 marks for English use</a:t>
            </a:r>
          </a:p>
        </p:txBody>
      </p:sp>
    </p:spTree>
    <p:extLst>
      <p:ext uri="{BB962C8B-B14F-4D97-AF65-F5344CB8AC3E}">
        <p14:creationId xmlns:p14="http://schemas.microsoft.com/office/powerpoint/2010/main" val="1997037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smtClean="0"/>
              <a:t>Giving back homework</a:t>
            </a:r>
            <a:endParaRPr lang="en-US" sz="5500" dirty="0"/>
          </a:p>
        </p:txBody>
      </p:sp>
    </p:spTree>
    <p:extLst>
      <p:ext uri="{BB962C8B-B14F-4D97-AF65-F5344CB8AC3E}">
        <p14:creationId xmlns:p14="http://schemas.microsoft.com/office/powerpoint/2010/main" val="2643651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Tutorials:</a:t>
            </a:r>
            <a:endParaRPr lang="en-US" sz="9900" dirty="0" smtClean="0">
              <a:effectLst/>
            </a:endParaRPr>
          </a:p>
          <a:p>
            <a:pPr marL="0" indent="0">
              <a:buNone/>
            </a:pPr>
            <a:r>
              <a:rPr lang="en-US" sz="9900" dirty="0"/>
              <a:t>Attend tutorials</a:t>
            </a:r>
          </a:p>
        </p:txBody>
      </p:sp>
    </p:spTree>
    <p:extLst>
      <p:ext uri="{BB962C8B-B14F-4D97-AF65-F5344CB8AC3E}">
        <p14:creationId xmlns:p14="http://schemas.microsoft.com/office/powerpoint/2010/main" val="3754016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Enjoy your studies; do not push yourself too hard, especially if the subject is not very relevant to your major</a:t>
            </a:r>
            <a:endParaRPr lang="en-US" dirty="0" smtClean="0">
              <a:effectLst/>
            </a:endParaRPr>
          </a:p>
          <a:p>
            <a:pPr marL="0" indent="0">
              <a:buNone/>
            </a:pPr>
            <a:r>
              <a:rPr lang="en-US" dirty="0"/>
              <a:t>I enjoy watching good videos about math and looking through the math book, notes and presentations</a:t>
            </a:r>
          </a:p>
        </p:txBody>
      </p:sp>
    </p:spTree>
    <p:extLst>
      <p:ext uri="{BB962C8B-B14F-4D97-AF65-F5344CB8AC3E}">
        <p14:creationId xmlns:p14="http://schemas.microsoft.com/office/powerpoint/2010/main" val="4157538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Do not spend money for the exam</a:t>
            </a:r>
            <a:endParaRPr lang="en-US" dirty="0" smtClean="0">
              <a:effectLst/>
            </a:endParaRPr>
          </a:p>
          <a:p>
            <a:pPr marL="0" indent="0">
              <a:buNone/>
            </a:pPr>
            <a:r>
              <a:rPr lang="en-US" dirty="0"/>
              <a:t>Do not print for the exam</a:t>
            </a:r>
            <a:endParaRPr lang="en-US" dirty="0" smtClean="0">
              <a:effectLst/>
            </a:endParaRPr>
          </a:p>
          <a:p>
            <a:pPr marL="0" indent="0">
              <a:buNone/>
            </a:pPr>
            <a:r>
              <a:rPr lang="en-US" dirty="0"/>
              <a:t>Do not photocopy for the exam</a:t>
            </a:r>
          </a:p>
        </p:txBody>
      </p:sp>
    </p:spTree>
    <p:extLst>
      <p:ext uri="{BB962C8B-B14F-4D97-AF65-F5344CB8AC3E}">
        <p14:creationId xmlns:p14="http://schemas.microsoft.com/office/powerpoint/2010/main" val="192324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9900" dirty="0" err="1" smtClean="0"/>
              <a:t>Biomath</a:t>
            </a:r>
            <a:endParaRPr lang="en-US" sz="9900" dirty="0" smtClean="0">
              <a:effectLst/>
            </a:endParaRPr>
          </a:p>
        </p:txBody>
      </p:sp>
    </p:spTree>
    <p:extLst>
      <p:ext uri="{BB962C8B-B14F-4D97-AF65-F5344CB8AC3E}">
        <p14:creationId xmlns:p14="http://schemas.microsoft.com/office/powerpoint/2010/main" val="3897016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579437"/>
            <a:ext cx="7660217" cy="5745163"/>
          </a:xfrm>
        </p:spPr>
      </p:pic>
    </p:spTree>
    <p:extLst>
      <p:ext uri="{BB962C8B-B14F-4D97-AF65-F5344CB8AC3E}">
        <p14:creationId xmlns:p14="http://schemas.microsoft.com/office/powerpoint/2010/main" val="2762509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7700" dirty="0" smtClean="0"/>
              <a:t>Visit my web sites</a:t>
            </a:r>
            <a:endParaRPr lang="en-US" sz="7700" dirty="0"/>
          </a:p>
        </p:txBody>
      </p:sp>
    </p:spTree>
    <p:extLst>
      <p:ext uri="{BB962C8B-B14F-4D97-AF65-F5344CB8AC3E}">
        <p14:creationId xmlns:p14="http://schemas.microsoft.com/office/powerpoint/2010/main" val="936994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smtClean="0"/>
              <a:t>math = subject of the Emails to me</a:t>
            </a:r>
            <a:endParaRPr lang="en-US" sz="4400" dirty="0"/>
          </a:p>
        </p:txBody>
      </p:sp>
    </p:spTree>
    <p:extLst>
      <p:ext uri="{BB962C8B-B14F-4D97-AF65-F5344CB8AC3E}">
        <p14:creationId xmlns:p14="http://schemas.microsoft.com/office/powerpoint/2010/main" val="10268190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900" dirty="0" smtClean="0"/>
              <a:t>Textbook</a:t>
            </a:r>
            <a:endParaRPr lang="en-US" sz="9900" dirty="0"/>
          </a:p>
        </p:txBody>
      </p:sp>
    </p:spTree>
    <p:extLst>
      <p:ext uri="{BB962C8B-B14F-4D97-AF65-F5344CB8AC3E}">
        <p14:creationId xmlns:p14="http://schemas.microsoft.com/office/powerpoint/2010/main" val="35678444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a:t>Videos about math, etc.</a:t>
            </a:r>
          </a:p>
        </p:txBody>
      </p:sp>
    </p:spTree>
    <p:extLst>
      <p:ext uri="{BB962C8B-B14F-4D97-AF65-F5344CB8AC3E}">
        <p14:creationId xmlns:p14="http://schemas.microsoft.com/office/powerpoint/2010/main" val="240360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smtClean="0"/>
              <a:t>Giving back presentations scores</a:t>
            </a:r>
            <a:endParaRPr lang="en-US" sz="4400" dirty="0"/>
          </a:p>
        </p:txBody>
      </p:sp>
    </p:spTree>
    <p:extLst>
      <p:ext uri="{BB962C8B-B14F-4D97-AF65-F5344CB8AC3E}">
        <p14:creationId xmlns:p14="http://schemas.microsoft.com/office/powerpoint/2010/main" val="17571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a:t>Malaysian math Professor</a:t>
            </a:r>
          </a:p>
        </p:txBody>
      </p:sp>
    </p:spTree>
    <p:extLst>
      <p:ext uri="{BB962C8B-B14F-4D97-AF65-F5344CB8AC3E}">
        <p14:creationId xmlns:p14="http://schemas.microsoft.com/office/powerpoint/2010/main" val="14681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a:t>Revolution in math biology</a:t>
            </a:r>
          </a:p>
        </p:txBody>
      </p:sp>
    </p:spTree>
    <p:extLst>
      <p:ext uri="{BB962C8B-B14F-4D97-AF65-F5344CB8AC3E}">
        <p14:creationId xmlns:p14="http://schemas.microsoft.com/office/powerpoint/2010/main" val="174712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a:t>Change your </a:t>
            </a:r>
            <a:r>
              <a:rPr lang="en-US" sz="5500" dirty="0" smtClean="0"/>
              <a:t>projects </a:t>
            </a:r>
            <a:r>
              <a:rPr lang="en-US" sz="5500" dirty="0"/>
              <a:t>to the final exam topics, if necessary</a:t>
            </a:r>
          </a:p>
        </p:txBody>
      </p:sp>
    </p:spTree>
    <p:extLst>
      <p:ext uri="{BB962C8B-B14F-4D97-AF65-F5344CB8AC3E}">
        <p14:creationId xmlns:p14="http://schemas.microsoft.com/office/powerpoint/2010/main" val="376987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a:t>My next homework will probably be due 7 January 2015 if the exams are around 13.1.2015</a:t>
            </a:r>
          </a:p>
        </p:txBody>
      </p:sp>
    </p:spTree>
    <p:extLst>
      <p:ext uri="{BB962C8B-B14F-4D97-AF65-F5344CB8AC3E}">
        <p14:creationId xmlns:p14="http://schemas.microsoft.com/office/powerpoint/2010/main" val="396020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621</Words>
  <Application>Microsoft Office PowerPoint</Application>
  <PresentationFormat>On-screen Show (4:3)</PresentationFormat>
  <Paragraphs>62</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14 Lecture in math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Math modeling (continued)</vt:lpstr>
      <vt:lpstr>Math modeling (continued)</vt:lpstr>
      <vt:lpstr>PowerPoint Presentation</vt:lpstr>
      <vt:lpstr>PowerPoint Presentation</vt:lpstr>
      <vt:lpstr>PowerPoint Presentation</vt:lpstr>
      <vt:lpstr>PowerPoint Presentation</vt:lpstr>
      <vt:lpstr>Population growth</vt:lpstr>
      <vt:lpstr>Population growth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Lecture in math</dc:title>
  <dc:creator>LENOVO</dc:creator>
  <cp:lastModifiedBy>LENOVO</cp:lastModifiedBy>
  <cp:revision>30</cp:revision>
  <dcterms:created xsi:type="dcterms:W3CDTF">2014-12-24T00:11:59Z</dcterms:created>
  <dcterms:modified xsi:type="dcterms:W3CDTF">2014-12-24T03:09:39Z</dcterms:modified>
</cp:coreProperties>
</file>