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340" r:id="rId4"/>
    <p:sldId id="342" r:id="rId5"/>
    <p:sldId id="341" r:id="rId6"/>
    <p:sldId id="343" r:id="rId7"/>
    <p:sldId id="354" r:id="rId8"/>
    <p:sldId id="361" r:id="rId9"/>
    <p:sldId id="362" r:id="rId10"/>
    <p:sldId id="380" r:id="rId11"/>
    <p:sldId id="369" r:id="rId12"/>
    <p:sldId id="370" r:id="rId13"/>
    <p:sldId id="359" r:id="rId14"/>
    <p:sldId id="300" r:id="rId15"/>
    <p:sldId id="299" r:id="rId16"/>
    <p:sldId id="316" r:id="rId17"/>
    <p:sldId id="315" r:id="rId18"/>
    <p:sldId id="325" r:id="rId19"/>
    <p:sldId id="301" r:id="rId20"/>
    <p:sldId id="348" r:id="rId21"/>
    <p:sldId id="349" r:id="rId22"/>
    <p:sldId id="326" r:id="rId23"/>
    <p:sldId id="269" r:id="rId24"/>
    <p:sldId id="289" r:id="rId25"/>
    <p:sldId id="302" r:id="rId26"/>
    <p:sldId id="303" r:id="rId27"/>
    <p:sldId id="304" r:id="rId28"/>
    <p:sldId id="360" r:id="rId29"/>
    <p:sldId id="305" r:id="rId30"/>
    <p:sldId id="306" r:id="rId31"/>
    <p:sldId id="307" r:id="rId32"/>
    <p:sldId id="308" r:id="rId33"/>
    <p:sldId id="309" r:id="rId34"/>
    <p:sldId id="346" r:id="rId35"/>
    <p:sldId id="347" r:id="rId36"/>
    <p:sldId id="371" r:id="rId37"/>
    <p:sldId id="365" r:id="rId38"/>
    <p:sldId id="364" r:id="rId39"/>
    <p:sldId id="377" r:id="rId40"/>
    <p:sldId id="331" r:id="rId41"/>
    <p:sldId id="332" r:id="rId42"/>
    <p:sldId id="283" r:id="rId43"/>
    <p:sldId id="373" r:id="rId44"/>
    <p:sldId id="374" r:id="rId45"/>
    <p:sldId id="375" r:id="rId46"/>
    <p:sldId id="337" r:id="rId47"/>
    <p:sldId id="294" r:id="rId48"/>
    <p:sldId id="285" r:id="rId49"/>
    <p:sldId id="288" r:id="rId50"/>
    <p:sldId id="322" r:id="rId51"/>
    <p:sldId id="385" r:id="rId52"/>
    <p:sldId id="386" r:id="rId53"/>
    <p:sldId id="295" r:id="rId54"/>
    <p:sldId id="296" r:id="rId55"/>
    <p:sldId id="350" r:id="rId56"/>
    <p:sldId id="351" r:id="rId57"/>
    <p:sldId id="381" r:id="rId58"/>
    <p:sldId id="286" r:id="rId59"/>
    <p:sldId id="287" r:id="rId60"/>
    <p:sldId id="284" r:id="rId61"/>
    <p:sldId id="278" r:id="rId62"/>
    <p:sldId id="355" r:id="rId63"/>
    <p:sldId id="279" r:id="rId64"/>
    <p:sldId id="277" r:id="rId65"/>
    <p:sldId id="271" r:id="rId66"/>
    <p:sldId id="268" r:id="rId67"/>
    <p:sldId id="270" r:id="rId68"/>
    <p:sldId id="280" r:id="rId69"/>
    <p:sldId id="297" r:id="rId70"/>
    <p:sldId id="298" r:id="rId71"/>
    <p:sldId id="291" r:id="rId72"/>
    <p:sldId id="292" r:id="rId73"/>
    <p:sldId id="330" r:id="rId74"/>
    <p:sldId id="272" r:id="rId75"/>
    <p:sldId id="356" r:id="rId76"/>
    <p:sldId id="281" r:id="rId77"/>
    <p:sldId id="327" r:id="rId78"/>
    <p:sldId id="328" r:id="rId79"/>
    <p:sldId id="282" r:id="rId80"/>
    <p:sldId id="329" r:id="rId81"/>
    <p:sldId id="317" r:id="rId82"/>
    <p:sldId id="318" r:id="rId83"/>
    <p:sldId id="319" r:id="rId84"/>
    <p:sldId id="372" r:id="rId85"/>
    <p:sldId id="382" r:id="rId86"/>
    <p:sldId id="383" r:id="rId87"/>
    <p:sldId id="384" r:id="rId88"/>
    <p:sldId id="376" r:id="rId89"/>
    <p:sldId id="367" r:id="rId90"/>
    <p:sldId id="366" r:id="rId91"/>
    <p:sldId id="333" r:id="rId92"/>
    <p:sldId id="368" r:id="rId93"/>
    <p:sldId id="334" r:id="rId94"/>
    <p:sldId id="335" r:id="rId95"/>
    <p:sldId id="310" r:id="rId96"/>
    <p:sldId id="378" r:id="rId97"/>
    <p:sldId id="379" r:id="rId98"/>
    <p:sldId id="312" r:id="rId99"/>
    <p:sldId id="260" r:id="rId100"/>
    <p:sldId id="264" r:id="rId101"/>
    <p:sldId id="324" r:id="rId102"/>
    <p:sldId id="353" r:id="rId103"/>
    <p:sldId id="357" r:id="rId104"/>
    <p:sldId id="338" r:id="rId105"/>
    <p:sldId id="336" r:id="rId106"/>
    <p:sldId id="275" r:id="rId107"/>
    <p:sldId id="276" r:id="rId108"/>
    <p:sldId id="274" r:id="rId109"/>
    <p:sldId id="273" r:id="rId110"/>
    <p:sldId id="265" r:id="rId111"/>
    <p:sldId id="266" r:id="rId112"/>
    <p:sldId id="314" r:id="rId113"/>
    <p:sldId id="313" r:id="rId114"/>
    <p:sldId id="320" r:id="rId115"/>
    <p:sldId id="352" r:id="rId116"/>
    <p:sldId id="358" r:id="rId1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2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0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0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9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2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5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6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8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2B6AA-920E-4E4F-A650-1BB390524DA7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1B24-43B7-4BF9-B19B-E04C02A4E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8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fferential_equation" TargetMode="External"/><Relationship Id="rId2" Type="http://schemas.openxmlformats.org/officeDocument/2006/relationships/hyperlink" Target="http://en.wikipedia.org/wiki/Non-line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ystems_biology" TargetMode="External"/><Relationship Id="rId4" Type="http://schemas.openxmlformats.org/officeDocument/2006/relationships/hyperlink" Target="http://en.wikipedia.org/wiki/Dynamical_syste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15 Lecture in math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 revision paper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Final Exam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Tutorials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1969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Eigenvalues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99070350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900" dirty="0" smtClean="0"/>
              <a:t>Revision</a:t>
            </a:r>
            <a:endParaRPr lang="en-US" sz="9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27204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700" dirty="0"/>
              <a:t>Total scores for each course (math, physics, etc.) </a:t>
            </a:r>
          </a:p>
        </p:txBody>
      </p:sp>
    </p:spTree>
    <p:extLst>
      <p:ext uri="{BB962C8B-B14F-4D97-AF65-F5344CB8AC3E}">
        <p14:creationId xmlns:p14="http://schemas.microsoft.com/office/powerpoint/2010/main" val="411721324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End of the actual lecture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46861750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Recommendations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12339531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ASEAN 2015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9710826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Accreditation of the University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720379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Email me once a week.</a:t>
            </a:r>
          </a:p>
        </p:txBody>
      </p:sp>
    </p:spTree>
    <p:extLst>
      <p:ext uri="{BB962C8B-B14F-4D97-AF65-F5344CB8AC3E}">
        <p14:creationId xmlns:p14="http://schemas.microsoft.com/office/powerpoint/2010/main" val="299903138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/>
              <a:t>Write how many times you attended tutorials. </a:t>
            </a:r>
            <a:endParaRPr lang="en-US" sz="77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257428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/>
              <a:t>Physics Take Home Exam must be completed if you do the physics course, deadline: 5 January 2015.</a:t>
            </a:r>
          </a:p>
        </p:txBody>
      </p:sp>
    </p:spTree>
    <p:extLst>
      <p:ext uri="{BB962C8B-B14F-4D97-AF65-F5344CB8AC3E}">
        <p14:creationId xmlns:p14="http://schemas.microsoft.com/office/powerpoint/2010/main" val="92225823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Firstly, study those topics of the subject, which are the most relevant to your major, so that you constantly practice what you study and do not forget it. </a:t>
            </a:r>
            <a:endParaRPr lang="en-US" sz="4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273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Algebra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84353777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Your own code (computer programs) are expected by the people from you, thus, math is very important everywhere.</a:t>
            </a:r>
          </a:p>
        </p:txBody>
      </p:sp>
    </p:spTree>
    <p:extLst>
      <p:ext uri="{BB962C8B-B14F-4D97-AF65-F5344CB8AC3E}">
        <p14:creationId xmlns:p14="http://schemas.microsoft.com/office/powerpoint/2010/main" val="109536535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Let us meet on </a:t>
            </a:r>
            <a:r>
              <a:rPr lang="en-US" sz="6600" dirty="0" smtClean="0"/>
              <a:t>6</a:t>
            </a:r>
            <a:r>
              <a:rPr lang="en-US" sz="6600" dirty="0"/>
              <a:t>, 7, 8, 9, 12, </a:t>
            </a:r>
            <a:r>
              <a:rPr lang="en-US" sz="6600" dirty="0" smtClean="0"/>
              <a:t>13, 14, 15, 16 </a:t>
            </a:r>
            <a:r>
              <a:rPr lang="en-US" sz="6600" dirty="0"/>
              <a:t>January 2015, check the web sites. </a:t>
            </a:r>
            <a:endParaRPr lang="en-US" sz="6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780600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Join the research projects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80203491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Work through the Internet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85458747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a Professor on the topic you like the most.</a:t>
            </a:r>
          </a:p>
          <a:p>
            <a:pPr marL="0" indent="0">
              <a:buNone/>
            </a:pPr>
            <a:r>
              <a:rPr lang="en-US" dirty="0" smtClean="0"/>
              <a:t>Cooperate with the Professor the best you can.</a:t>
            </a:r>
          </a:p>
          <a:p>
            <a:pPr marL="0" indent="0">
              <a:buNone/>
            </a:pPr>
            <a:r>
              <a:rPr lang="en-US" dirty="0" smtClean="0"/>
              <a:t>Get money, recommendations, publications, etc. for the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3346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You can have a very enjoyable life if you find interest in math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139955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Enjoy the holiday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5367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Whole squared</a:t>
            </a:r>
          </a:p>
          <a:p>
            <a:pPr marL="0" indent="0">
              <a:buNone/>
            </a:pPr>
            <a:r>
              <a:rPr lang="en-US" sz="5500" dirty="0" smtClean="0"/>
              <a:t>Squares difference</a:t>
            </a:r>
          </a:p>
          <a:p>
            <a:pPr marL="0" indent="0">
              <a:buNone/>
            </a:pPr>
            <a:r>
              <a:rPr lang="en-US" sz="5500" dirty="0" smtClean="0"/>
              <a:t>Cubes sum and difference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19342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900" dirty="0" smtClean="0"/>
              <a:t>Continuity</a:t>
            </a:r>
            <a:endParaRPr lang="en-US" sz="9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Try to use continuous math because it is easier than the discrete math.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35047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0" u="sng" dirty="0" smtClean="0"/>
              <a:t>Limit</a:t>
            </a:r>
            <a:endParaRPr lang="en-US" sz="30000" u="sng" dirty="0"/>
          </a:p>
        </p:txBody>
      </p:sp>
    </p:spTree>
    <p:extLst>
      <p:ext uri="{BB962C8B-B14F-4D97-AF65-F5344CB8AC3E}">
        <p14:creationId xmlns:p14="http://schemas.microsoft.com/office/powerpoint/2010/main" val="343716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Missed Limits from </a:t>
            </a:r>
            <a:r>
              <a:rPr lang="en-US" sz="6600" dirty="0" err="1" smtClean="0"/>
              <a:t>Bahasa</a:t>
            </a:r>
            <a:r>
              <a:rPr lang="en-US" sz="6600" dirty="0" smtClean="0"/>
              <a:t> presentation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39238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0" u="sng" dirty="0" smtClean="0"/>
              <a:t>Inequalities</a:t>
            </a:r>
            <a:endParaRPr lang="en-US" sz="13000" u="sng" dirty="0"/>
          </a:p>
        </p:txBody>
      </p:sp>
    </p:spTree>
    <p:extLst>
      <p:ext uri="{BB962C8B-B14F-4D97-AF65-F5344CB8AC3E}">
        <p14:creationId xmlns:p14="http://schemas.microsoft.com/office/powerpoint/2010/main" val="1612774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To solve the inequalities, graph the functions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3425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To graph functions, you need to know functions, limits, derivatives, etc.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35274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0" u="sng" dirty="0" smtClean="0"/>
              <a:t>Functions</a:t>
            </a:r>
            <a:endParaRPr lang="en-US" sz="16000" u="sng" dirty="0"/>
          </a:p>
        </p:txBody>
      </p:sp>
    </p:spTree>
    <p:extLst>
      <p:ext uri="{BB962C8B-B14F-4D97-AF65-F5344CB8AC3E}">
        <p14:creationId xmlns:p14="http://schemas.microsoft.com/office/powerpoint/2010/main" val="260533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Administration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537865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Algebraic functions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801572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Transcendental functions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68120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Graphing functions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956981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Functions composition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10000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Implicit function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2405994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Linear functions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46913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Parallel lines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90512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Perpendicular lines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23661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dirty="0" smtClean="0"/>
              <a:t>Find the equations of parallel and perpendicular lines to y = 3x – 9 passing through the point (5, 2)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983494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Quadratic functions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60913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Giving back homework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6907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p</a:t>
            </a:r>
            <a:r>
              <a:rPr lang="en-US" sz="9900" dirty="0" smtClean="0"/>
              <a:t>arabola</a:t>
            </a:r>
          </a:p>
          <a:p>
            <a:pPr marL="0" indent="0">
              <a:buNone/>
            </a:pPr>
            <a:r>
              <a:rPr lang="en-US" sz="9900" dirty="0" smtClean="0"/>
              <a:t>(</a:t>
            </a:r>
            <a:r>
              <a:rPr lang="en-US" sz="9900" dirty="0" err="1" smtClean="0"/>
              <a:t>para+bola</a:t>
            </a:r>
            <a:r>
              <a:rPr lang="en-US" sz="9900" dirty="0" smtClean="0"/>
              <a:t>)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756189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h</a:t>
            </a:r>
            <a:r>
              <a:rPr lang="en-US" sz="9900" dirty="0" smtClean="0"/>
              <a:t>yperbola</a:t>
            </a:r>
          </a:p>
          <a:p>
            <a:pPr marL="0" indent="0">
              <a:buNone/>
            </a:pPr>
            <a:r>
              <a:rPr lang="en-US" sz="9900" dirty="0" smtClean="0"/>
              <a:t>(</a:t>
            </a:r>
            <a:r>
              <a:rPr lang="en-US" sz="9900" dirty="0" err="1" smtClean="0"/>
              <a:t>hyper+bola</a:t>
            </a:r>
            <a:r>
              <a:rPr lang="en-US" sz="9900" dirty="0" smtClean="0"/>
              <a:t>)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449306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Ellipse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314213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circumference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847334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Vertices</a:t>
            </a:r>
          </a:p>
          <a:p>
            <a:pPr marL="0" indent="0">
              <a:buNone/>
            </a:pPr>
            <a:r>
              <a:rPr lang="en-US" sz="6600" dirty="0" smtClean="0"/>
              <a:t>Foci </a:t>
            </a:r>
          </a:p>
          <a:p>
            <a:pPr marL="0" indent="0">
              <a:buNone/>
            </a:pPr>
            <a:r>
              <a:rPr lang="en-US" sz="6600" dirty="0" smtClean="0"/>
              <a:t>Convexity </a:t>
            </a:r>
          </a:p>
          <a:p>
            <a:pPr marL="0" indent="0">
              <a:buNone/>
            </a:pPr>
            <a:r>
              <a:rPr lang="en-US" sz="6600" dirty="0" smtClean="0"/>
              <a:t>Concavity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55063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Many variables functions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7219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Polar coordinates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145805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Cylindrical coordinates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396139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Spherical coordinates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1905254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3-D shapes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34459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Tutorials attendance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771820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Complex valued functions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888920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Euler equation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4817984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0" u="sng" dirty="0" smtClean="0"/>
              <a:t>Modeling</a:t>
            </a:r>
            <a:endParaRPr lang="en-US" sz="16000" u="sng" dirty="0"/>
          </a:p>
        </p:txBody>
      </p:sp>
    </p:spTree>
    <p:extLst>
      <p:ext uri="{BB962C8B-B14F-4D97-AF65-F5344CB8AC3E}">
        <p14:creationId xmlns:p14="http://schemas.microsoft.com/office/powerpoint/2010/main" val="27612017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Least squares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22448387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Exponential growth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3313314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Logarithmic scale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13311193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smtClean="0"/>
              <a:t>Professor Ismail’s </a:t>
            </a:r>
            <a:r>
              <a:rPr lang="en-US" sz="5500" dirty="0" smtClean="0"/>
              <a:t>models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9093183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Biological modeling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064896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Predator-prey model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91168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Lotka</a:t>
            </a:r>
            <a:r>
              <a:rPr lang="en-US" b="1" dirty="0"/>
              <a:t>–</a:t>
            </a:r>
            <a:r>
              <a:rPr lang="en-US" b="1" dirty="0" err="1"/>
              <a:t>Volterra</a:t>
            </a:r>
            <a:r>
              <a:rPr lang="en-US" b="1" dirty="0"/>
              <a:t> </a:t>
            </a:r>
            <a:r>
              <a:rPr lang="en-US" b="1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 err="1"/>
              <a:t>Lotka</a:t>
            </a:r>
            <a:r>
              <a:rPr lang="en-US" b="1" dirty="0"/>
              <a:t>–</a:t>
            </a:r>
            <a:r>
              <a:rPr lang="en-US" b="1" dirty="0" err="1"/>
              <a:t>Volterra</a:t>
            </a:r>
            <a:r>
              <a:rPr lang="en-US" b="1" dirty="0"/>
              <a:t> equations</a:t>
            </a:r>
            <a:r>
              <a:rPr lang="en-US" dirty="0"/>
              <a:t>, also known as the </a:t>
            </a:r>
            <a:r>
              <a:rPr lang="en-US" i="1" dirty="0"/>
              <a:t>predator–prey equations</a:t>
            </a:r>
            <a:r>
              <a:rPr lang="en-US" dirty="0"/>
              <a:t>, are a pair of first-order, </a:t>
            </a:r>
            <a:r>
              <a:rPr lang="en-US" dirty="0">
                <a:hlinkClick r:id="rId2" tooltip="Non-linear"/>
              </a:rPr>
              <a:t>non-linear</a:t>
            </a:r>
            <a:r>
              <a:rPr lang="en-US" dirty="0"/>
              <a:t>, </a:t>
            </a:r>
            <a:r>
              <a:rPr lang="en-US" dirty="0">
                <a:hlinkClick r:id="rId3" tooltip="Differential equation"/>
              </a:rPr>
              <a:t>differential equations</a:t>
            </a:r>
            <a:r>
              <a:rPr lang="en-US" dirty="0"/>
              <a:t> frequently used to describe the </a:t>
            </a:r>
            <a:r>
              <a:rPr lang="en-US" dirty="0">
                <a:hlinkClick r:id="rId4" tooltip="Dynamical system"/>
              </a:rPr>
              <a:t>dynamics</a:t>
            </a:r>
            <a:r>
              <a:rPr lang="en-US" dirty="0"/>
              <a:t> of </a:t>
            </a:r>
            <a:r>
              <a:rPr lang="en-US" dirty="0">
                <a:hlinkClick r:id="rId5" tooltip="Systems biology"/>
              </a:rPr>
              <a:t>biological systems</a:t>
            </a:r>
            <a:r>
              <a:rPr lang="en-US" dirty="0"/>
              <a:t> in which two species interact, one as a predator and the other as prey.</a:t>
            </a:r>
          </a:p>
        </p:txBody>
      </p:sp>
    </p:spTree>
    <p:extLst>
      <p:ext uri="{BB962C8B-B14F-4D97-AF65-F5344CB8AC3E}">
        <p14:creationId xmlns:p14="http://schemas.microsoft.com/office/powerpoint/2010/main" val="304884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This Lecture Attendance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7179129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Logistic growth model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482160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Complexity in biology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6339569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Fractals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66177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Business modeling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3975968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Economics modeling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4966866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Financial math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395647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Probability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4117076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Statistics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0112026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Stochastic processes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950028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Order vs. chaos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1600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The actual lecture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40419399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Black-Scholes model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3968055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u="sng" dirty="0" smtClean="0"/>
              <a:t>Derivative</a:t>
            </a:r>
          </a:p>
        </p:txBody>
      </p:sp>
    </p:spTree>
    <p:extLst>
      <p:ext uri="{BB962C8B-B14F-4D97-AF65-F5344CB8AC3E}">
        <p14:creationId xmlns:p14="http://schemas.microsoft.com/office/powerpoint/2010/main" val="19883940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Derivative as a limit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593725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Derivatives for graphs plotting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41484423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Minimum, Maximum, concavity, convexity, Inflection through derivatives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8835364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fg</a:t>
            </a:r>
            <a:r>
              <a:rPr lang="en-US" dirty="0" smtClean="0"/>
              <a:t>)’</a:t>
            </a:r>
          </a:p>
          <a:p>
            <a:pPr marL="0" indent="0">
              <a:buNone/>
            </a:pPr>
            <a:r>
              <a:rPr lang="en-US" dirty="0" smtClean="0"/>
              <a:t>(f/g)’</a:t>
            </a:r>
          </a:p>
          <a:p>
            <a:pPr marL="0" indent="0">
              <a:buNone/>
            </a:pPr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580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Derivatives proofs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18292765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Differentiability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3456945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|x| derivative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8386626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Partial derivative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6392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900" u="sng" dirty="0" smtClean="0"/>
              <a:t>Numbers</a:t>
            </a:r>
            <a:endParaRPr lang="en-US" sz="99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</a:t>
            </a:r>
          </a:p>
          <a:p>
            <a:pPr marL="0" indent="0">
              <a:buNone/>
            </a:pPr>
            <a:r>
              <a:rPr lang="en-US" dirty="0" smtClean="0"/>
              <a:t>Integer</a:t>
            </a:r>
          </a:p>
          <a:p>
            <a:pPr marL="0" indent="0">
              <a:buNone/>
            </a:pPr>
            <a:r>
              <a:rPr lang="en-US" dirty="0" smtClean="0"/>
              <a:t>Rational</a:t>
            </a:r>
          </a:p>
          <a:p>
            <a:pPr marL="0" indent="0">
              <a:buNone/>
            </a:pPr>
            <a:r>
              <a:rPr lang="en-US" dirty="0" smtClean="0"/>
              <a:t>Irrational</a:t>
            </a:r>
          </a:p>
          <a:p>
            <a:pPr marL="0" indent="0">
              <a:buNone/>
            </a:pPr>
            <a:r>
              <a:rPr lang="en-US" dirty="0" smtClean="0"/>
              <a:t>Real (include all the above)</a:t>
            </a:r>
          </a:p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/>
              <a:t>(include all the above)</a:t>
            </a:r>
          </a:p>
        </p:txBody>
      </p:sp>
    </p:spTree>
    <p:extLst>
      <p:ext uri="{BB962C8B-B14F-4D97-AF65-F5344CB8AC3E}">
        <p14:creationId xmlns:p14="http://schemas.microsoft.com/office/powerpoint/2010/main" val="18136498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Total derivative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622848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Inverse function derivative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7766461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Implicit function derivative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12194688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Applications of derivatives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19244684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0" u="sng" dirty="0" smtClean="0"/>
              <a:t>Integral</a:t>
            </a:r>
            <a:endParaRPr lang="en-US" sz="20000" u="sng" dirty="0"/>
          </a:p>
        </p:txBody>
      </p:sp>
    </p:spTree>
    <p:extLst>
      <p:ext uri="{BB962C8B-B14F-4D97-AF65-F5344CB8AC3E}">
        <p14:creationId xmlns:p14="http://schemas.microsoft.com/office/powerpoint/2010/main" val="33747492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Integral as a limit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823648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Integrals are more complex than derivatives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3608464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Indefinite integral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4814161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Definite integral 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3406594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Specific integrals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418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Fractions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68671729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Applications of integration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205068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u="sng" dirty="0" smtClean="0"/>
              <a:t>Optimization</a:t>
            </a:r>
            <a:endParaRPr lang="en-US" sz="9900" u="sng" dirty="0"/>
          </a:p>
        </p:txBody>
      </p:sp>
    </p:spTree>
    <p:extLst>
      <p:ext uri="{BB962C8B-B14F-4D97-AF65-F5344CB8AC3E}">
        <p14:creationId xmlns:p14="http://schemas.microsoft.com/office/powerpoint/2010/main" val="1228696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u="sng" dirty="0" smtClean="0"/>
              <a:t>Linear programming</a:t>
            </a:r>
            <a:r>
              <a:rPr lang="en-US" sz="8800" u="sng" dirty="0" smtClean="0"/>
              <a:t> </a:t>
            </a:r>
            <a:r>
              <a:rPr lang="en-US" sz="2400" u="sng" dirty="0" smtClean="0"/>
              <a:t>(similar to 2D inequalities)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707721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u="sng" dirty="0" smtClean="0"/>
              <a:t>Non-linear programming</a:t>
            </a:r>
            <a:endParaRPr lang="en-US" sz="7700" u="sng" dirty="0"/>
          </a:p>
        </p:txBody>
      </p:sp>
    </p:spTree>
    <p:extLst>
      <p:ext uri="{BB962C8B-B14F-4D97-AF65-F5344CB8AC3E}">
        <p14:creationId xmlns:p14="http://schemas.microsoft.com/office/powerpoint/2010/main" val="267121282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u="sng" dirty="0" smtClean="0"/>
              <a:t>Series</a:t>
            </a:r>
            <a:endParaRPr lang="en-US" sz="9900" u="sng" dirty="0"/>
          </a:p>
        </p:txBody>
      </p:sp>
    </p:spTree>
    <p:extLst>
      <p:ext uri="{BB962C8B-B14F-4D97-AF65-F5344CB8AC3E}">
        <p14:creationId xmlns:p14="http://schemas.microsoft.com/office/powerpoint/2010/main" val="177077923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smtClean="0"/>
              <a:t>π</a:t>
            </a:r>
            <a:r>
              <a:rPr lang="en-US" sz="4400" dirty="0" smtClean="0"/>
              <a:t> expressions using number series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5397885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Functional series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81565972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Taylor series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6960601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Use computers a lot in math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24907576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 smtClean="0"/>
              <a:t>Graph the functions on the Internet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152020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Heaviside method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6289106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Find the solvers for limits, derivatives, integrals, etc. on the internet</a:t>
            </a:r>
          </a:p>
        </p:txBody>
      </p:sp>
    </p:spTree>
    <p:extLst>
      <p:ext uri="{BB962C8B-B14F-4D97-AF65-F5344CB8AC3E}">
        <p14:creationId xmlns:p14="http://schemas.microsoft.com/office/powerpoint/2010/main" val="370436837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Textbooks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51837300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See if there is anything in the textbooks, which you are interested in but do not understand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69840990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Forums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3851822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Videos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81499253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Decision making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6787059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Check your emails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8493798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Visit my web sites:</a:t>
            </a:r>
          </a:p>
          <a:p>
            <a:pPr marL="0" indent="0">
              <a:buNone/>
            </a:pPr>
            <a:r>
              <a:rPr lang="en-US" sz="6600" dirty="0" smtClean="0"/>
              <a:t>biomath.weebly.com</a:t>
            </a:r>
          </a:p>
          <a:p>
            <a:pPr marL="0" indent="0">
              <a:buNone/>
            </a:pPr>
            <a:r>
              <a:rPr lang="en-US" sz="6600" dirty="0" smtClean="0"/>
              <a:t>etc.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7631798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Final Exam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22663324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1 revision paper from </a:t>
            </a:r>
            <a:r>
              <a:rPr lang="en-US" sz="9900" dirty="0" smtClean="0"/>
              <a:t>me</a:t>
            </a:r>
            <a:endParaRPr lang="en-US" sz="9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198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618</Words>
  <Application>Microsoft Office PowerPoint</Application>
  <PresentationFormat>On-screen Show (4:3)</PresentationFormat>
  <Paragraphs>142</Paragraphs>
  <Slides>116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17" baseType="lpstr">
      <vt:lpstr>Office Theme</vt:lpstr>
      <vt:lpstr>15 Lecture in math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Continuity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Lotka–Volterra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Lecture in math</dc:title>
  <dc:creator>LENOVO</dc:creator>
  <cp:lastModifiedBy>LENOVO</cp:lastModifiedBy>
  <cp:revision>94</cp:revision>
  <dcterms:created xsi:type="dcterms:W3CDTF">2014-12-29T01:44:33Z</dcterms:created>
  <dcterms:modified xsi:type="dcterms:W3CDTF">2014-12-31T03:13:50Z</dcterms:modified>
</cp:coreProperties>
</file>