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6" r:id="rId3"/>
    <p:sldId id="277" r:id="rId4"/>
    <p:sldId id="276" r:id="rId5"/>
    <p:sldId id="260" r:id="rId6"/>
    <p:sldId id="273" r:id="rId7"/>
    <p:sldId id="278" r:id="rId8"/>
    <p:sldId id="281" r:id="rId9"/>
    <p:sldId id="279" r:id="rId10"/>
    <p:sldId id="280" r:id="rId11"/>
    <p:sldId id="290" r:id="rId12"/>
    <p:sldId id="286" r:id="rId13"/>
    <p:sldId id="291" r:id="rId14"/>
    <p:sldId id="285" r:id="rId15"/>
    <p:sldId id="282" r:id="rId16"/>
    <p:sldId id="284" r:id="rId17"/>
    <p:sldId id="283" r:id="rId18"/>
    <p:sldId id="289" r:id="rId19"/>
    <p:sldId id="261" r:id="rId20"/>
    <p:sldId id="294" r:id="rId21"/>
    <p:sldId id="293" r:id="rId22"/>
    <p:sldId id="263" r:id="rId23"/>
    <p:sldId id="262" r:id="rId24"/>
    <p:sldId id="268" r:id="rId25"/>
    <p:sldId id="287" r:id="rId26"/>
    <p:sldId id="288" r:id="rId27"/>
    <p:sldId id="295" r:id="rId28"/>
    <p:sldId id="264" r:id="rId29"/>
    <p:sldId id="267" r:id="rId30"/>
    <p:sldId id="269" r:id="rId31"/>
    <p:sldId id="270" r:id="rId32"/>
    <p:sldId id="274" r:id="rId33"/>
    <p:sldId id="271" r:id="rId34"/>
    <p:sldId id="272" r:id="rId35"/>
    <p:sldId id="275" r:id="rId36"/>
    <p:sldId id="266" r:id="rId37"/>
    <p:sldId id="292" r:id="rId38"/>
    <p:sldId id="265" r:id="rId39"/>
    <p:sldId id="257"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EB827C-D73E-42AC-91DB-CEC3C4CF66BE}"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4BE29-704F-444F-A329-FCD7B84B0600}" type="slidenum">
              <a:rPr lang="en-US" smtClean="0"/>
              <a:t>‹#›</a:t>
            </a:fld>
            <a:endParaRPr lang="en-US"/>
          </a:p>
        </p:txBody>
      </p:sp>
    </p:spTree>
    <p:extLst>
      <p:ext uri="{BB962C8B-B14F-4D97-AF65-F5344CB8AC3E}">
        <p14:creationId xmlns:p14="http://schemas.microsoft.com/office/powerpoint/2010/main" val="2178779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EB827C-D73E-42AC-91DB-CEC3C4CF66BE}"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4BE29-704F-444F-A329-FCD7B84B0600}" type="slidenum">
              <a:rPr lang="en-US" smtClean="0"/>
              <a:t>‹#›</a:t>
            </a:fld>
            <a:endParaRPr lang="en-US"/>
          </a:p>
        </p:txBody>
      </p:sp>
    </p:spTree>
    <p:extLst>
      <p:ext uri="{BB962C8B-B14F-4D97-AF65-F5344CB8AC3E}">
        <p14:creationId xmlns:p14="http://schemas.microsoft.com/office/powerpoint/2010/main" val="3724821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EB827C-D73E-42AC-91DB-CEC3C4CF66BE}"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4BE29-704F-444F-A329-FCD7B84B0600}" type="slidenum">
              <a:rPr lang="en-US" smtClean="0"/>
              <a:t>‹#›</a:t>
            </a:fld>
            <a:endParaRPr lang="en-US"/>
          </a:p>
        </p:txBody>
      </p:sp>
    </p:spTree>
    <p:extLst>
      <p:ext uri="{BB962C8B-B14F-4D97-AF65-F5344CB8AC3E}">
        <p14:creationId xmlns:p14="http://schemas.microsoft.com/office/powerpoint/2010/main" val="4163550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EB827C-D73E-42AC-91DB-CEC3C4CF66BE}"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4BE29-704F-444F-A329-FCD7B84B0600}" type="slidenum">
              <a:rPr lang="en-US" smtClean="0"/>
              <a:t>‹#›</a:t>
            </a:fld>
            <a:endParaRPr lang="en-US"/>
          </a:p>
        </p:txBody>
      </p:sp>
    </p:spTree>
    <p:extLst>
      <p:ext uri="{BB962C8B-B14F-4D97-AF65-F5344CB8AC3E}">
        <p14:creationId xmlns:p14="http://schemas.microsoft.com/office/powerpoint/2010/main" val="201887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EB827C-D73E-42AC-91DB-CEC3C4CF66BE}"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4BE29-704F-444F-A329-FCD7B84B0600}" type="slidenum">
              <a:rPr lang="en-US" smtClean="0"/>
              <a:t>‹#›</a:t>
            </a:fld>
            <a:endParaRPr lang="en-US"/>
          </a:p>
        </p:txBody>
      </p:sp>
    </p:spTree>
    <p:extLst>
      <p:ext uri="{BB962C8B-B14F-4D97-AF65-F5344CB8AC3E}">
        <p14:creationId xmlns:p14="http://schemas.microsoft.com/office/powerpoint/2010/main" val="526785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EB827C-D73E-42AC-91DB-CEC3C4CF66BE}"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14BE29-704F-444F-A329-FCD7B84B0600}" type="slidenum">
              <a:rPr lang="en-US" smtClean="0"/>
              <a:t>‹#›</a:t>
            </a:fld>
            <a:endParaRPr lang="en-US"/>
          </a:p>
        </p:txBody>
      </p:sp>
    </p:spTree>
    <p:extLst>
      <p:ext uri="{BB962C8B-B14F-4D97-AF65-F5344CB8AC3E}">
        <p14:creationId xmlns:p14="http://schemas.microsoft.com/office/powerpoint/2010/main" val="3949032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EB827C-D73E-42AC-91DB-CEC3C4CF66BE}" type="datetimeFigureOut">
              <a:rPr lang="en-US" smtClean="0"/>
              <a:t>9/24/2014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14BE29-704F-444F-A329-FCD7B84B0600}" type="slidenum">
              <a:rPr lang="en-US" smtClean="0"/>
              <a:t>‹#›</a:t>
            </a:fld>
            <a:endParaRPr lang="en-US"/>
          </a:p>
        </p:txBody>
      </p:sp>
    </p:spTree>
    <p:extLst>
      <p:ext uri="{BB962C8B-B14F-4D97-AF65-F5344CB8AC3E}">
        <p14:creationId xmlns:p14="http://schemas.microsoft.com/office/powerpoint/2010/main" val="1295479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EB827C-D73E-42AC-91DB-CEC3C4CF66BE}" type="datetimeFigureOut">
              <a:rPr lang="en-US" smtClean="0"/>
              <a:t>9/24/2014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14BE29-704F-444F-A329-FCD7B84B0600}" type="slidenum">
              <a:rPr lang="en-US" smtClean="0"/>
              <a:t>‹#›</a:t>
            </a:fld>
            <a:endParaRPr lang="en-US"/>
          </a:p>
        </p:txBody>
      </p:sp>
    </p:spTree>
    <p:extLst>
      <p:ext uri="{BB962C8B-B14F-4D97-AF65-F5344CB8AC3E}">
        <p14:creationId xmlns:p14="http://schemas.microsoft.com/office/powerpoint/2010/main" val="382871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EB827C-D73E-42AC-91DB-CEC3C4CF66BE}" type="datetimeFigureOut">
              <a:rPr lang="en-US" smtClean="0"/>
              <a:t>9/24/2014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14BE29-704F-444F-A329-FCD7B84B0600}" type="slidenum">
              <a:rPr lang="en-US" smtClean="0"/>
              <a:t>‹#›</a:t>
            </a:fld>
            <a:endParaRPr lang="en-US"/>
          </a:p>
        </p:txBody>
      </p:sp>
    </p:spTree>
    <p:extLst>
      <p:ext uri="{BB962C8B-B14F-4D97-AF65-F5344CB8AC3E}">
        <p14:creationId xmlns:p14="http://schemas.microsoft.com/office/powerpoint/2010/main" val="1872159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EB827C-D73E-42AC-91DB-CEC3C4CF66BE}"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14BE29-704F-444F-A329-FCD7B84B0600}" type="slidenum">
              <a:rPr lang="en-US" smtClean="0"/>
              <a:t>‹#›</a:t>
            </a:fld>
            <a:endParaRPr lang="en-US"/>
          </a:p>
        </p:txBody>
      </p:sp>
    </p:spTree>
    <p:extLst>
      <p:ext uri="{BB962C8B-B14F-4D97-AF65-F5344CB8AC3E}">
        <p14:creationId xmlns:p14="http://schemas.microsoft.com/office/powerpoint/2010/main" val="702246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EB827C-D73E-42AC-91DB-CEC3C4CF66BE}"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14BE29-704F-444F-A329-FCD7B84B0600}" type="slidenum">
              <a:rPr lang="en-US" smtClean="0"/>
              <a:t>‹#›</a:t>
            </a:fld>
            <a:endParaRPr lang="en-US"/>
          </a:p>
        </p:txBody>
      </p:sp>
    </p:spTree>
    <p:extLst>
      <p:ext uri="{BB962C8B-B14F-4D97-AF65-F5344CB8AC3E}">
        <p14:creationId xmlns:p14="http://schemas.microsoft.com/office/powerpoint/2010/main" val="1480530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EB827C-D73E-42AC-91DB-CEC3C4CF66BE}" type="datetimeFigureOut">
              <a:rPr lang="en-US" smtClean="0"/>
              <a:t>9/24/2014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4BE29-704F-444F-A329-FCD7B84B0600}" type="slidenum">
              <a:rPr lang="en-US" smtClean="0"/>
              <a:t>‹#›</a:t>
            </a:fld>
            <a:endParaRPr lang="en-US"/>
          </a:p>
        </p:txBody>
      </p:sp>
    </p:spTree>
    <p:extLst>
      <p:ext uri="{BB962C8B-B14F-4D97-AF65-F5344CB8AC3E}">
        <p14:creationId xmlns:p14="http://schemas.microsoft.com/office/powerpoint/2010/main" val="1920898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en.wikipedia.org/wiki/Rational_number" TargetMode="External"/><Relationship Id="rId13" Type="http://schemas.openxmlformats.org/officeDocument/2006/relationships/hyperlink" Target="http://en.wikipedia.org/wiki/Unary_operation" TargetMode="External"/><Relationship Id="rId18" Type="http://schemas.openxmlformats.org/officeDocument/2006/relationships/hyperlink" Target="http://en.wikipedia.org/wiki/Subtraction" TargetMode="External"/><Relationship Id="rId26" Type="http://schemas.openxmlformats.org/officeDocument/2006/relationships/hyperlink" Target="http://en.wikipedia.org/wiki/ISBN" TargetMode="External"/><Relationship Id="rId3" Type="http://schemas.openxmlformats.org/officeDocument/2006/relationships/hyperlink" Target="http://en.wikipedia.org/wiki/Counting" TargetMode="External"/><Relationship Id="rId21" Type="http://schemas.openxmlformats.org/officeDocument/2006/relationships/hyperlink" Target="http://en.wikipedia.org/wiki/Exponentiation" TargetMode="External"/><Relationship Id="rId7" Type="http://schemas.openxmlformats.org/officeDocument/2006/relationships/hyperlink" Target="http://en.wikipedia.org/wiki/Negative_number" TargetMode="External"/><Relationship Id="rId12" Type="http://schemas.openxmlformats.org/officeDocument/2006/relationships/hyperlink" Target="http://en.wikipedia.org/wiki/Mathematical_operation" TargetMode="External"/><Relationship Id="rId17" Type="http://schemas.openxmlformats.org/officeDocument/2006/relationships/hyperlink" Target="http://en.wikipedia.org/wiki/Addition" TargetMode="External"/><Relationship Id="rId25" Type="http://schemas.openxmlformats.org/officeDocument/2006/relationships/hyperlink" Target="http://en.wikipedia.org/wiki/Serial_number" TargetMode="External"/><Relationship Id="rId2" Type="http://schemas.openxmlformats.org/officeDocument/2006/relationships/hyperlink" Target="http://en.wikipedia.org/wiki/Mathematical_object" TargetMode="External"/><Relationship Id="rId16" Type="http://schemas.openxmlformats.org/officeDocument/2006/relationships/hyperlink" Target="http://en.wikipedia.org/wiki/Binary_operation" TargetMode="External"/><Relationship Id="rId20" Type="http://schemas.openxmlformats.org/officeDocument/2006/relationships/hyperlink" Target="http://en.wikipedia.org/wiki/Division_(mathematics)" TargetMode="External"/><Relationship Id="rId1" Type="http://schemas.openxmlformats.org/officeDocument/2006/relationships/slideLayout" Target="../slideLayouts/slideLayout2.xml"/><Relationship Id="rId6" Type="http://schemas.openxmlformats.org/officeDocument/2006/relationships/hyperlink" Target="http://en.wikipedia.org/wiki/0_(number)" TargetMode="External"/><Relationship Id="rId11" Type="http://schemas.openxmlformats.org/officeDocument/2006/relationships/hyperlink" Target="http://en.wikipedia.org/wiki/Complex_number" TargetMode="External"/><Relationship Id="rId24" Type="http://schemas.openxmlformats.org/officeDocument/2006/relationships/hyperlink" Target="http://en.wikipedia.org/wiki/Telephone_number" TargetMode="External"/><Relationship Id="rId5" Type="http://schemas.openxmlformats.org/officeDocument/2006/relationships/hyperlink" Target="http://en.wikipedia.org/wiki/Mathematics" TargetMode="External"/><Relationship Id="rId15" Type="http://schemas.openxmlformats.org/officeDocument/2006/relationships/hyperlink" Target="http://en.wikipedia.org/wiki/Integer" TargetMode="External"/><Relationship Id="rId23" Type="http://schemas.openxmlformats.org/officeDocument/2006/relationships/hyperlink" Target="http://en.wikipedia.org/wiki/Numeral_system" TargetMode="External"/><Relationship Id="rId10" Type="http://schemas.openxmlformats.org/officeDocument/2006/relationships/hyperlink" Target="http://en.wikipedia.org/wiki/Real_number" TargetMode="External"/><Relationship Id="rId19" Type="http://schemas.openxmlformats.org/officeDocument/2006/relationships/hyperlink" Target="http://en.wikipedia.org/wiki/Multiplication" TargetMode="External"/><Relationship Id="rId4" Type="http://schemas.openxmlformats.org/officeDocument/2006/relationships/hyperlink" Target="http://en.wikipedia.org/wiki/Measurement" TargetMode="External"/><Relationship Id="rId9" Type="http://schemas.openxmlformats.org/officeDocument/2006/relationships/hyperlink" Target="http://en.wikipedia.org/wiki/Irrational_number" TargetMode="External"/><Relationship Id="rId14" Type="http://schemas.openxmlformats.org/officeDocument/2006/relationships/hyperlink" Target="http://en.wikipedia.org/wiki/Successor_ordinal" TargetMode="External"/><Relationship Id="rId22" Type="http://schemas.openxmlformats.org/officeDocument/2006/relationships/hyperlink" Target="http://en.wikipedia.org/wiki/Arithmetic" TargetMode="External"/><Relationship Id="rId27" Type="http://schemas.openxmlformats.org/officeDocument/2006/relationships/hyperlink" Target="http://en.wikipedia.org/wiki/Numeral_(linguistic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Integer" TargetMode="External"/><Relationship Id="rId3" Type="http://schemas.openxmlformats.org/officeDocument/2006/relationships/hyperlink" Target="http://en.wikipedia.org/wiki/Divisor" TargetMode="External"/><Relationship Id="rId7" Type="http://schemas.openxmlformats.org/officeDocument/2006/relationships/hyperlink" Target="http://en.wikipedia.org/wiki/Number_theory" TargetMode="External"/><Relationship Id="rId2" Type="http://schemas.openxmlformats.org/officeDocument/2006/relationships/hyperlink" Target="http://en.wikipedia.org/wiki/Natural_number" TargetMode="External"/><Relationship Id="rId1" Type="http://schemas.openxmlformats.org/officeDocument/2006/relationships/slideLayout" Target="../slideLayouts/slideLayout2.xml"/><Relationship Id="rId6" Type="http://schemas.openxmlformats.org/officeDocument/2006/relationships/hyperlink" Target="http://en.wikipedia.org/wiki/Fundamental_theorem_of_arithmetic" TargetMode="External"/><Relationship Id="rId5" Type="http://schemas.openxmlformats.org/officeDocument/2006/relationships/hyperlink" Target="http://en.wikipedia.org/wiki/Factorization" TargetMode="External"/><Relationship Id="rId10" Type="http://schemas.openxmlformats.org/officeDocument/2006/relationships/hyperlink" Target="http://en.wikipedia.org/wiki/Prime_number#Primality_of_one" TargetMode="External"/><Relationship Id="rId4" Type="http://schemas.openxmlformats.org/officeDocument/2006/relationships/hyperlink" Target="http://en.wikipedia.org/wiki/Composite_number" TargetMode="External"/><Relationship Id="rId9" Type="http://schemas.openxmlformats.org/officeDocument/2006/relationships/hyperlink" Target="http://en.wikipedia.org/wiki/Up_to"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en.wikipedia.org/wiki/Ratio" TargetMode="External"/><Relationship Id="rId13" Type="http://schemas.openxmlformats.org/officeDocument/2006/relationships/hyperlink" Target="http://en.wikipedia.org/wiki/Square_root" TargetMode="External"/><Relationship Id="rId3" Type="http://schemas.openxmlformats.org/officeDocument/2006/relationships/hyperlink" Target="http://en.wikipedia.org/wiki/Integer" TargetMode="External"/><Relationship Id="rId7" Type="http://schemas.openxmlformats.org/officeDocument/2006/relationships/hyperlink" Target="http://en.wikipedia.org/wiki/Almost_all" TargetMode="External"/><Relationship Id="rId12" Type="http://schemas.openxmlformats.org/officeDocument/2006/relationships/hyperlink" Target="http://en.wikipedia.org/wiki/Golden_ratio" TargetMode="External"/><Relationship Id="rId2" Type="http://schemas.openxmlformats.org/officeDocument/2006/relationships/hyperlink" Target="http://en.wikipedia.org/wiki/Real_number" TargetMode="External"/><Relationship Id="rId1" Type="http://schemas.openxmlformats.org/officeDocument/2006/relationships/slideLayout" Target="../slideLayouts/slideLayout2.xml"/><Relationship Id="rId6" Type="http://schemas.openxmlformats.org/officeDocument/2006/relationships/hyperlink" Target="http://en.wikipedia.org/wiki/Uncountable" TargetMode="External"/><Relationship Id="rId11" Type="http://schemas.openxmlformats.org/officeDocument/2006/relationships/hyperlink" Target="http://en.wikipedia.org/wiki/E_(mathematical_constant)" TargetMode="External"/><Relationship Id="rId5" Type="http://schemas.openxmlformats.org/officeDocument/2006/relationships/hyperlink" Target="http://en.wikipedia.org/wiki/Cantor's_diagonal_argument" TargetMode="External"/><Relationship Id="rId10" Type="http://schemas.openxmlformats.org/officeDocument/2006/relationships/hyperlink" Target="http://en.wikipedia.org/wiki/Pi" TargetMode="External"/><Relationship Id="rId4" Type="http://schemas.openxmlformats.org/officeDocument/2006/relationships/hyperlink" Target="http://en.wikipedia.org/wiki/Repeating_decimal" TargetMode="External"/><Relationship Id="rId9" Type="http://schemas.openxmlformats.org/officeDocument/2006/relationships/hyperlink" Target="http://en.wikipedia.org/wiki/Commensurability_(mathematic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en.wikipedia.org/wiki/Convergence_(mathematics)" TargetMode="External"/><Relationship Id="rId13" Type="http://schemas.openxmlformats.org/officeDocument/2006/relationships/hyperlink" Target="http://en.wikipedia.org/wiki/Gottfried_Leibniz" TargetMode="External"/><Relationship Id="rId3" Type="http://schemas.openxmlformats.org/officeDocument/2006/relationships/hyperlink" Target="http://en.wikipedia.org/wiki/Geometry" TargetMode="External"/><Relationship Id="rId7" Type="http://schemas.openxmlformats.org/officeDocument/2006/relationships/hyperlink" Target="http://en.wikipedia.org/wiki/Fundamental_theorem_of_calculus" TargetMode="External"/><Relationship Id="rId12" Type="http://schemas.openxmlformats.org/officeDocument/2006/relationships/hyperlink" Target="http://en.wikipedia.org/wiki/Isaac_Newton" TargetMode="External"/><Relationship Id="rId17" Type="http://schemas.openxmlformats.org/officeDocument/2006/relationships/hyperlink" Target="http://en.wikipedia.org/wiki/Elementary_algebra" TargetMode="External"/><Relationship Id="rId2" Type="http://schemas.openxmlformats.org/officeDocument/2006/relationships/hyperlink" Target="http://en.wikipedia.org/wiki/Mathematics" TargetMode="External"/><Relationship Id="rId16" Type="http://schemas.openxmlformats.org/officeDocument/2006/relationships/hyperlink" Target="http://en.wikipedia.org/wiki/Economics" TargetMode="External"/><Relationship Id="rId1" Type="http://schemas.openxmlformats.org/officeDocument/2006/relationships/slideLayout" Target="../slideLayouts/slideLayout2.xml"/><Relationship Id="rId6" Type="http://schemas.openxmlformats.org/officeDocument/2006/relationships/hyperlink" Target="http://en.wikipedia.org/wiki/Integral_calculus" TargetMode="External"/><Relationship Id="rId11" Type="http://schemas.openxmlformats.org/officeDocument/2006/relationships/hyperlink" Target="http://en.wikipedia.org/wiki/Limit_(mathematics)" TargetMode="External"/><Relationship Id="rId5" Type="http://schemas.openxmlformats.org/officeDocument/2006/relationships/hyperlink" Target="http://en.wikipedia.org/wiki/Differential_calculus" TargetMode="External"/><Relationship Id="rId15" Type="http://schemas.openxmlformats.org/officeDocument/2006/relationships/hyperlink" Target="http://en.wikipedia.org/wiki/Engineering" TargetMode="External"/><Relationship Id="rId10" Type="http://schemas.openxmlformats.org/officeDocument/2006/relationships/hyperlink" Target="http://en.wikipedia.org/wiki/Series_(mathematics)" TargetMode="External"/><Relationship Id="rId4" Type="http://schemas.openxmlformats.org/officeDocument/2006/relationships/hyperlink" Target="http://en.wikipedia.org/wiki/Algebra" TargetMode="External"/><Relationship Id="rId9" Type="http://schemas.openxmlformats.org/officeDocument/2006/relationships/hyperlink" Target="http://en.wikipedia.org/wiki/Infinite_sequence" TargetMode="External"/><Relationship Id="rId14" Type="http://schemas.openxmlformats.org/officeDocument/2006/relationships/hyperlink" Target="http://en.wikipedia.org/wiki/Science"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en.wikipedia.org/wiki/Mathematical_logic" TargetMode="External"/><Relationship Id="rId3" Type="http://schemas.openxmlformats.org/officeDocument/2006/relationships/hyperlink" Target="http://en.wikipedia.org/wiki/Mathematical_structure" TargetMode="External"/><Relationship Id="rId7" Type="http://schemas.openxmlformats.org/officeDocument/2006/relationships/hyperlink" Target="http://en.wikipedia.org/wiki/Graph_(mathematics)" TargetMode="External"/><Relationship Id="rId12" Type="http://schemas.openxmlformats.org/officeDocument/2006/relationships/hyperlink" Target="http://en.wikipedia.org/wiki/Countable_set"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6" Type="http://schemas.openxmlformats.org/officeDocument/2006/relationships/hyperlink" Target="http://en.wikipedia.org/wiki/Integer" TargetMode="External"/><Relationship Id="rId11" Type="http://schemas.openxmlformats.org/officeDocument/2006/relationships/hyperlink" Target="http://en.wikipedia.org/wiki/Enumeration" TargetMode="External"/><Relationship Id="rId5" Type="http://schemas.openxmlformats.org/officeDocument/2006/relationships/hyperlink" Target="http://en.wikipedia.org/wiki/Real_number" TargetMode="External"/><Relationship Id="rId10" Type="http://schemas.openxmlformats.org/officeDocument/2006/relationships/hyperlink" Target="http://en.wikipedia.org/wiki/Mathematical_analysis" TargetMode="External"/><Relationship Id="rId4" Type="http://schemas.openxmlformats.org/officeDocument/2006/relationships/hyperlink" Target="http://en.wikipedia.org/wiki/Discrete_space" TargetMode="External"/><Relationship Id="rId9" Type="http://schemas.openxmlformats.org/officeDocument/2006/relationships/hyperlink" Target="http://en.wikipedia.org/wiki/Calculu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Vertex_(graph_theory)" TargetMode="External"/><Relationship Id="rId2" Type="http://schemas.openxmlformats.org/officeDocument/2006/relationships/hyperlink" Target="http://en.wikipedia.org/wiki/Link_(geometry)" TargetMode="External"/><Relationship Id="rId1" Type="http://schemas.openxmlformats.org/officeDocument/2006/relationships/slideLayout" Target="../slideLayouts/slideLayout2.xml"/><Relationship Id="rId5" Type="http://schemas.openxmlformats.org/officeDocument/2006/relationships/hyperlink" Target="http://en.wikipedia.org/wiki/Symmetric_relation" TargetMode="External"/><Relationship Id="rId4" Type="http://schemas.openxmlformats.org/officeDocument/2006/relationships/hyperlink" Target="http://en.wikipedia.org/wiki/Discrete_mathematic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en.wikipedia.org/wiki/Computer_science" TargetMode="External"/><Relationship Id="rId7" Type="http://schemas.openxmlformats.org/officeDocument/2006/relationships/hyperlink" Target="http://en.wikipedia.org/wiki/Discrete_mathematics"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6" Type="http://schemas.openxmlformats.org/officeDocument/2006/relationships/hyperlink" Target="http://en.wikipedia.org/wiki/Directed_graph" TargetMode="External"/><Relationship Id="rId5" Type="http://schemas.openxmlformats.org/officeDocument/2006/relationships/hyperlink" Target="http://en.wikipedia.org/wiki/Vertex_(graph_theory)" TargetMode="External"/><Relationship Id="rId4" Type="http://schemas.openxmlformats.org/officeDocument/2006/relationships/hyperlink" Target="http://en.wikipedia.org/wiki/Graph_(mathematic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en.wikipedia.org/wiki/Deductive_reasoning" TargetMode="External"/><Relationship Id="rId3" Type="http://schemas.openxmlformats.org/officeDocument/2006/relationships/hyperlink" Target="http://en.wikipedia.org/wiki/Logic" TargetMode="External"/><Relationship Id="rId7" Type="http://schemas.openxmlformats.org/officeDocument/2006/relationships/hyperlink" Target="http://en.wikipedia.org/wiki/Formal_system"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6" Type="http://schemas.openxmlformats.org/officeDocument/2006/relationships/hyperlink" Target="http://en.wikipedia.org/wiki/Theoretical_computer_science" TargetMode="External"/><Relationship Id="rId5" Type="http://schemas.openxmlformats.org/officeDocument/2006/relationships/hyperlink" Target="http://en.wikipedia.org/wiki/Foundations_of_mathematics" TargetMode="External"/><Relationship Id="rId4" Type="http://schemas.openxmlformats.org/officeDocument/2006/relationships/hyperlink" Target="http://en.wikipedia.org/wiki/Metamathematics" TargetMode="External"/><Relationship Id="rId9" Type="http://schemas.openxmlformats.org/officeDocument/2006/relationships/hyperlink" Target="http://en.wikipedia.org/wiki/Mathematical_proo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n.wikipedia.org/wiki/Reasoning" TargetMode="External"/><Relationship Id="rId7" Type="http://schemas.openxmlformats.org/officeDocument/2006/relationships/hyperlink" Target="http://en.wikipedia.org/wiki/Linguistic" TargetMode="External"/><Relationship Id="rId2" Type="http://schemas.openxmlformats.org/officeDocument/2006/relationships/hyperlink" Target="http://en.wikipedia.org/wiki/Many-valued_logic" TargetMode="External"/><Relationship Id="rId1" Type="http://schemas.openxmlformats.org/officeDocument/2006/relationships/slideLayout" Target="../slideLayouts/slideLayout2.xml"/><Relationship Id="rId6" Type="http://schemas.openxmlformats.org/officeDocument/2006/relationships/hyperlink" Target="http://en.wikipedia.org/wiki/Truth_value" TargetMode="External"/><Relationship Id="rId5" Type="http://schemas.openxmlformats.org/officeDocument/2006/relationships/hyperlink" Target="http://en.wikipedia.org/wiki/Two-valued_logic" TargetMode="External"/><Relationship Id="rId4" Type="http://schemas.openxmlformats.org/officeDocument/2006/relationships/hyperlink" Target="http://en.wiktionary.org/wiki/binary"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en.wikipedia.org/wiki/Position_operator" TargetMode="External"/><Relationship Id="rId3" Type="http://schemas.openxmlformats.org/officeDocument/2006/relationships/hyperlink" Target="http://en.wikipedia.org/wiki/Proposition" TargetMode="External"/><Relationship Id="rId7" Type="http://schemas.openxmlformats.org/officeDocument/2006/relationships/hyperlink" Target="http://en.wikipedia.org/wiki/Complementarity_%28physics%29" TargetMode="External"/><Relationship Id="rId12" Type="http://schemas.openxmlformats.org/officeDocument/2006/relationships/hyperlink" Target="http://en.wikipedia.org/wiki/Multi-valued_logic" TargetMode="External"/><Relationship Id="rId2" Type="http://schemas.openxmlformats.org/officeDocument/2006/relationships/hyperlink" Target="http://en.wikipedia.org/wiki/Reasoning" TargetMode="External"/><Relationship Id="rId1" Type="http://schemas.openxmlformats.org/officeDocument/2006/relationships/slideLayout" Target="../slideLayouts/slideLayout2.xml"/><Relationship Id="rId6" Type="http://schemas.openxmlformats.org/officeDocument/2006/relationships/hyperlink" Target="http://en.wikipedia.org/wiki/Classical_logic" TargetMode="External"/><Relationship Id="rId11" Type="http://schemas.openxmlformats.org/officeDocument/2006/relationships/hyperlink" Target="http://en.wikipedia.org/wiki/Noncommutative_logic" TargetMode="External"/><Relationship Id="rId5" Type="http://schemas.openxmlformats.org/officeDocument/2006/relationships/hyperlink" Target="http://en.wikipedia.org/wiki/John_von_Neumann" TargetMode="External"/><Relationship Id="rId10" Type="http://schemas.openxmlformats.org/officeDocument/2006/relationships/hyperlink" Target="http://en.wikipedia.org/wiki/Propositional_logic" TargetMode="External"/><Relationship Id="rId4" Type="http://schemas.openxmlformats.org/officeDocument/2006/relationships/hyperlink" Target="http://en.wikipedia.org/wiki/Garrett_Birkhoff" TargetMode="External"/><Relationship Id="rId9" Type="http://schemas.openxmlformats.org/officeDocument/2006/relationships/hyperlink" Target="http://en.wikipedia.org/wiki/Momentum_operator"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Validity" TargetMode="External"/><Relationship Id="rId2" Type="http://schemas.openxmlformats.org/officeDocument/2006/relationships/hyperlink" Target="http://en.wikipedia.org/wiki/Argument" TargetMode="External"/><Relationship Id="rId1" Type="http://schemas.openxmlformats.org/officeDocument/2006/relationships/slideLayout" Target="../slideLayouts/slideLayout2.xml"/><Relationship Id="rId5" Type="http://schemas.openxmlformats.org/officeDocument/2006/relationships/hyperlink" Target="http://en.wikipedia.org/wiki/Consequence" TargetMode="External"/><Relationship Id="rId4" Type="http://schemas.openxmlformats.org/officeDocument/2006/relationships/hyperlink" Target="http://en.wikipedia.org/wiki/If_and_only_if"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en.wikipedia.org/wiki/Inductive_reasoning" TargetMode="External"/><Relationship Id="rId3" Type="http://schemas.openxmlformats.org/officeDocument/2006/relationships/hyperlink" Target="http://en.wikipedia.org/wiki/Mathematical_statement" TargetMode="External"/><Relationship Id="rId7" Type="http://schemas.openxmlformats.org/officeDocument/2006/relationships/hyperlink" Target="http://en.wikipedia.org/wiki/Deductive_reasoning"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6" Type="http://schemas.openxmlformats.org/officeDocument/2006/relationships/hyperlink" Target="http://en.wikipedia.org/wiki/Axiom" TargetMode="External"/><Relationship Id="rId5" Type="http://schemas.openxmlformats.org/officeDocument/2006/relationships/hyperlink" Target="http://en.wikipedia.org/wiki/Theorems" TargetMode="External"/><Relationship Id="rId10" Type="http://schemas.openxmlformats.org/officeDocument/2006/relationships/hyperlink" Target="http://en.wikipedia.org/wiki/Conjecture" TargetMode="External"/><Relationship Id="rId4" Type="http://schemas.openxmlformats.org/officeDocument/2006/relationships/hyperlink" Target="http://en.wikipedia.org/wiki/Argument-deduction-proof_distinctions" TargetMode="External"/><Relationship Id="rId9" Type="http://schemas.openxmlformats.org/officeDocument/2006/relationships/hyperlink" Target="http://en.wikipedia.org/wiki/Empirica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en.wikipedia.org/wiki/Natural_number" TargetMode="External"/><Relationship Id="rId2" Type="http://schemas.openxmlformats.org/officeDocument/2006/relationships/hyperlink" Target="http://en.wikipedia.org/wiki/Mathematical_proof" TargetMode="External"/><Relationship Id="rId1" Type="http://schemas.openxmlformats.org/officeDocument/2006/relationships/slideLayout" Target="../slideLayouts/slideLayout2.xml"/><Relationship Id="rId6" Type="http://schemas.openxmlformats.org/officeDocument/2006/relationships/hyperlink" Target="http://en.wikipedia.org/wiki/Rule_of_inference" TargetMode="External"/><Relationship Id="rId5" Type="http://schemas.openxmlformats.org/officeDocument/2006/relationships/hyperlink" Target="http://en.wikipedia.org/wiki/Material_conditional" TargetMode="External"/><Relationship Id="rId4" Type="http://schemas.openxmlformats.org/officeDocument/2006/relationships/hyperlink" Target="http://en.wikipedia.org/wiki/Direct_proo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en.wiktionary.org/wiki/%E1%BC%80%CE%BE%CE%AF%CF%89%CE%BC%CE%B1" TargetMode="External"/><Relationship Id="rId2" Type="http://schemas.openxmlformats.org/officeDocument/2006/relationships/hyperlink" Target="http://en.wikipedia.org/wiki/Self-evidence" TargetMode="External"/><Relationship Id="rId1" Type="http://schemas.openxmlformats.org/officeDocument/2006/relationships/slideLayout" Target="../slideLayouts/slideLayout2.xml"/><Relationship Id="rId6" Type="http://schemas.openxmlformats.org/officeDocument/2006/relationships/hyperlink" Target="http://en.wikipedia.org/wiki/Analysis" TargetMode="External"/><Relationship Id="rId5" Type="http://schemas.openxmlformats.org/officeDocument/2006/relationships/hyperlink" Target="http://en.wikipedia.org/wiki/Axiom#cite_note-4" TargetMode="External"/><Relationship Id="rId4" Type="http://schemas.openxmlformats.org/officeDocument/2006/relationships/hyperlink" Target="http://en.wikipedia.org/wiki/Logic"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en.wikipedia.org/wiki/Empirical" TargetMode="External"/><Relationship Id="rId3" Type="http://schemas.openxmlformats.org/officeDocument/2006/relationships/hyperlink" Target="http://en.wikipedia.org/wiki/Mathematical_proof" TargetMode="External"/><Relationship Id="rId7" Type="http://schemas.openxmlformats.org/officeDocument/2006/relationships/hyperlink" Target="http://en.wikipedia.org/wiki/Theory" TargetMode="External"/><Relationship Id="rId2" Type="http://schemas.openxmlformats.org/officeDocument/2006/relationships/hyperlink" Target="http://en.wikipedia.org/wiki/Statement_(logic)" TargetMode="External"/><Relationship Id="rId1" Type="http://schemas.openxmlformats.org/officeDocument/2006/relationships/slideLayout" Target="../slideLayouts/slideLayout2.xml"/><Relationship Id="rId6" Type="http://schemas.openxmlformats.org/officeDocument/2006/relationships/hyperlink" Target="http://en.wikipedia.org/wiki/Deductive" TargetMode="External"/><Relationship Id="rId5" Type="http://schemas.openxmlformats.org/officeDocument/2006/relationships/hyperlink" Target="http://en.wikipedia.org/wiki/Deductive_system" TargetMode="External"/><Relationship Id="rId4" Type="http://schemas.openxmlformats.org/officeDocument/2006/relationships/hyperlink" Target="http://en.wikipedia.org/wiki/Axiom"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en.wikipedia.org/wiki/Handwriting_recognition" TargetMode="External"/><Relationship Id="rId3" Type="http://schemas.openxmlformats.org/officeDocument/2006/relationships/hyperlink" Target="http://en.wikipedia.org/wiki/Central_nervous_system" TargetMode="External"/><Relationship Id="rId7" Type="http://schemas.openxmlformats.org/officeDocument/2006/relationships/hyperlink" Target="http://en.wikipedia.org/wiki/Artificial_neuron" TargetMode="External"/><Relationship Id="rId2" Type="http://schemas.openxmlformats.org/officeDocument/2006/relationships/hyperlink" Target="http://en.wikipedia.org/wiki/Statistical_model" TargetMode="External"/><Relationship Id="rId1" Type="http://schemas.openxmlformats.org/officeDocument/2006/relationships/slideLayout" Target="../slideLayouts/slideLayout2.xml"/><Relationship Id="rId6" Type="http://schemas.openxmlformats.org/officeDocument/2006/relationships/hyperlink" Target="http://en.wikipedia.org/wiki/Pattern_recognition" TargetMode="External"/><Relationship Id="rId11" Type="http://schemas.openxmlformats.org/officeDocument/2006/relationships/hyperlink" Target="http://en.wikipedia.org/wiki/Speech_recognition" TargetMode="External"/><Relationship Id="rId5" Type="http://schemas.openxmlformats.org/officeDocument/2006/relationships/hyperlink" Target="http://en.wikipedia.org/wiki/Machine_learning" TargetMode="External"/><Relationship Id="rId10" Type="http://schemas.openxmlformats.org/officeDocument/2006/relationships/hyperlink" Target="http://en.wikipedia.org/wiki/Computer_vision" TargetMode="External"/><Relationship Id="rId4" Type="http://schemas.openxmlformats.org/officeDocument/2006/relationships/hyperlink" Target="http://en.wikipedia.org/wiki/Brain" TargetMode="External"/><Relationship Id="rId9" Type="http://schemas.openxmlformats.org/officeDocument/2006/relationships/hyperlink" Target="http://en.wikipedia.org/wiki/Function"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en.wikipedia.org/wiki/Matroid" TargetMode="External"/><Relationship Id="rId3" Type="http://schemas.openxmlformats.org/officeDocument/2006/relationships/hyperlink" Target="http://en.wikipedia.org/wiki/Countable_set" TargetMode="External"/><Relationship Id="rId7" Type="http://schemas.openxmlformats.org/officeDocument/2006/relationships/hyperlink" Target="http://en.wikipedia.org/wiki/Combinatorial_design" TargetMode="External"/><Relationship Id="rId12" Type="http://schemas.openxmlformats.org/officeDocument/2006/relationships/hyperlink" Target="http://en.wikipedia.org/wiki/Algebraic_combinatorics"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6" Type="http://schemas.openxmlformats.org/officeDocument/2006/relationships/hyperlink" Target="http://en.wikipedia.org/wiki/Enumerative_combinatorics" TargetMode="External"/><Relationship Id="rId11" Type="http://schemas.openxmlformats.org/officeDocument/2006/relationships/hyperlink" Target="http://en.wikipedia.org/wiki/Algebra" TargetMode="External"/><Relationship Id="rId5" Type="http://schemas.openxmlformats.org/officeDocument/2006/relationships/hyperlink" Target="http://en.wikipedia.org/wiki/Mathematical_structure" TargetMode="External"/><Relationship Id="rId10" Type="http://schemas.openxmlformats.org/officeDocument/2006/relationships/hyperlink" Target="http://en.wikipedia.org/wiki/Combinatorial_optimization" TargetMode="External"/><Relationship Id="rId4" Type="http://schemas.openxmlformats.org/officeDocument/2006/relationships/hyperlink" Target="http://en.wikipedia.org/wiki/Discrete_mathematics" TargetMode="External"/><Relationship Id="rId9" Type="http://schemas.openxmlformats.org/officeDocument/2006/relationships/hyperlink" Target="http://en.wikipedia.org/wiki/Extremal_combinatorics"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en.wikipedia.org/wiki/Proposition_(mathematics)" TargetMode="External"/><Relationship Id="rId13" Type="http://schemas.openxmlformats.org/officeDocument/2006/relationships/hyperlink" Target="http://en.wikipedia.org/wiki/Arithmetic" TargetMode="External"/><Relationship Id="rId3" Type="http://schemas.openxmlformats.org/officeDocument/2006/relationships/hyperlink" Target="http://en.wikipedia.org/wiki/Mathematical_formula" TargetMode="External"/><Relationship Id="rId7" Type="http://schemas.openxmlformats.org/officeDocument/2006/relationships/hyperlink" Target="http://en.wikipedia.org/wiki/Binary_relation" TargetMode="External"/><Relationship Id="rId12" Type="http://schemas.openxmlformats.org/officeDocument/2006/relationships/hyperlink" Target="http://en.wikipedia.org/wiki/Necessarily_true"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6" Type="http://schemas.openxmlformats.org/officeDocument/2006/relationships/hyperlink" Target="http://en.wikipedia.org/wiki/Equality_(mathematics)" TargetMode="External"/><Relationship Id="rId11" Type="http://schemas.openxmlformats.org/officeDocument/2006/relationships/hyperlink" Target="http://en.wikipedia.org/wiki/Identity_(mathematics)" TargetMode="External"/><Relationship Id="rId5" Type="http://schemas.openxmlformats.org/officeDocument/2006/relationships/hyperlink" Target="http://en.wikipedia.org/wiki/Variable_(mathematics)" TargetMode="External"/><Relationship Id="rId10" Type="http://schemas.openxmlformats.org/officeDocument/2006/relationships/hyperlink" Target="http://en.wikipedia.org/wiki/Algebra" TargetMode="External"/><Relationship Id="rId4" Type="http://schemas.openxmlformats.org/officeDocument/2006/relationships/hyperlink" Target="http://en.wikipedia.org/wiki/Expression_(mathematics)" TargetMode="External"/><Relationship Id="rId9" Type="http://schemas.openxmlformats.org/officeDocument/2006/relationships/hyperlink" Target="http://en.wikipedia.org/wiki/Statement_(logi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en.wikipedia.org/wiki/Meteorology" TargetMode="External"/><Relationship Id="rId13" Type="http://schemas.openxmlformats.org/officeDocument/2006/relationships/hyperlink" Target="http://en.wikipedia.org/wiki/Economics" TargetMode="External"/><Relationship Id="rId18" Type="http://schemas.openxmlformats.org/officeDocument/2006/relationships/hyperlink" Target="http://en.wikipedia.org/wiki/Engineer" TargetMode="External"/><Relationship Id="rId3" Type="http://schemas.openxmlformats.org/officeDocument/2006/relationships/hyperlink" Target="http://en.wikipedia.org/wiki/Mathematics" TargetMode="External"/><Relationship Id="rId21" Type="http://schemas.openxmlformats.org/officeDocument/2006/relationships/hyperlink" Target="http://en.wikipedia.org/wiki/Economist" TargetMode="External"/><Relationship Id="rId7" Type="http://schemas.openxmlformats.org/officeDocument/2006/relationships/hyperlink" Target="http://en.wikipedia.org/wiki/Earth_science" TargetMode="External"/><Relationship Id="rId12" Type="http://schemas.openxmlformats.org/officeDocument/2006/relationships/hyperlink" Target="http://en.wikipedia.org/wiki/Social_sciences" TargetMode="External"/><Relationship Id="rId17" Type="http://schemas.openxmlformats.org/officeDocument/2006/relationships/hyperlink" Target="http://en.wikipedia.org/wiki/Physicist" TargetMode="External"/><Relationship Id="rId2" Type="http://schemas.openxmlformats.org/officeDocument/2006/relationships/hyperlink" Target="http://en.wikipedia.org/wiki/System" TargetMode="External"/><Relationship Id="rId16" Type="http://schemas.openxmlformats.org/officeDocument/2006/relationships/hyperlink" Target="http://en.wikipedia.org/wiki/Political_science" TargetMode="External"/><Relationship Id="rId20" Type="http://schemas.openxmlformats.org/officeDocument/2006/relationships/hyperlink" Target="http://en.wikipedia.org/wiki/Operations_research" TargetMode="External"/><Relationship Id="rId1" Type="http://schemas.openxmlformats.org/officeDocument/2006/relationships/slideLayout" Target="../slideLayouts/slideLayout2.xml"/><Relationship Id="rId6" Type="http://schemas.openxmlformats.org/officeDocument/2006/relationships/hyperlink" Target="http://en.wikipedia.org/wiki/Biology" TargetMode="External"/><Relationship Id="rId11" Type="http://schemas.openxmlformats.org/officeDocument/2006/relationships/hyperlink" Target="http://en.wikipedia.org/wiki/Artificial_intelligence" TargetMode="External"/><Relationship Id="rId5" Type="http://schemas.openxmlformats.org/officeDocument/2006/relationships/hyperlink" Target="http://en.wikipedia.org/wiki/Physics" TargetMode="External"/><Relationship Id="rId15" Type="http://schemas.openxmlformats.org/officeDocument/2006/relationships/hyperlink" Target="http://en.wikipedia.org/wiki/Sociology" TargetMode="External"/><Relationship Id="rId10" Type="http://schemas.openxmlformats.org/officeDocument/2006/relationships/hyperlink" Target="http://en.wikipedia.org/wiki/Computer_science" TargetMode="External"/><Relationship Id="rId19" Type="http://schemas.openxmlformats.org/officeDocument/2006/relationships/hyperlink" Target="http://en.wikipedia.org/wiki/Statistician" TargetMode="External"/><Relationship Id="rId4" Type="http://schemas.openxmlformats.org/officeDocument/2006/relationships/hyperlink" Target="http://en.wikipedia.org/wiki/Natural_science" TargetMode="External"/><Relationship Id="rId9" Type="http://schemas.openxmlformats.org/officeDocument/2006/relationships/hyperlink" Target="http://en.wikipedia.org/wiki/Engineering" TargetMode="External"/><Relationship Id="rId14" Type="http://schemas.openxmlformats.org/officeDocument/2006/relationships/hyperlink" Target="http://en.wikipedia.org/wiki/Psychology"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en.wikipedia.org/wiki/Set_(mathematics)" TargetMode="External"/><Relationship Id="rId2" Type="http://schemas.openxmlformats.org/officeDocument/2006/relationships/hyperlink" Target="http://en.wikipedia.org/wiki/Binary_relation"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en.wikipedia.org/wiki/Integral" TargetMode="External"/><Relationship Id="rId3" Type="http://schemas.openxmlformats.org/officeDocument/2006/relationships/hyperlink" Target="http://en.wikipedia.org/wiki/Sequence" TargetMode="External"/><Relationship Id="rId7" Type="http://schemas.openxmlformats.org/officeDocument/2006/relationships/hyperlink" Target="http://en.wikipedia.org/wiki/Derivative" TargetMode="External"/><Relationship Id="rId2" Type="http://schemas.openxmlformats.org/officeDocument/2006/relationships/hyperlink" Target="http://en.wikipedia.org/wiki/Function_(mathematics)" TargetMode="External"/><Relationship Id="rId1" Type="http://schemas.openxmlformats.org/officeDocument/2006/relationships/slideLayout" Target="../slideLayouts/slideLayout2.xml"/><Relationship Id="rId6" Type="http://schemas.openxmlformats.org/officeDocument/2006/relationships/hyperlink" Target="http://en.wikipedia.org/wiki/Continuous_function" TargetMode="External"/><Relationship Id="rId5" Type="http://schemas.openxmlformats.org/officeDocument/2006/relationships/hyperlink" Target="http://en.wikipedia.org/wiki/Mathematical_analysis" TargetMode="External"/><Relationship Id="rId4" Type="http://schemas.openxmlformats.org/officeDocument/2006/relationships/hyperlink" Target="http://en.wikipedia.org/wiki/Calculus"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en.wikipedia.org/wiki/Function_(mathematic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http://en.wikipedia.org/wiki/Communications_protocol" TargetMode="External"/><Relationship Id="rId13" Type="http://schemas.openxmlformats.org/officeDocument/2006/relationships/hyperlink" Target="http://en.wikipedia.org/wiki/Non-repudiation" TargetMode="External"/><Relationship Id="rId18" Type="http://schemas.openxmlformats.org/officeDocument/2006/relationships/hyperlink" Target="http://en.wikipedia.org/wiki/Password" TargetMode="External"/><Relationship Id="rId3" Type="http://schemas.openxmlformats.org/officeDocument/2006/relationships/hyperlink" Target="http://en.wiktionary.org/wiki/en:%CE%BA%CF%81%CF%85%CF%80%CF%84%CF%8C%CF%82" TargetMode="External"/><Relationship Id="rId7" Type="http://schemas.openxmlformats.org/officeDocument/2006/relationships/hyperlink" Target="http://en.wikipedia.org/wiki/Adversary_%28cryptography%29" TargetMode="External"/><Relationship Id="rId12" Type="http://schemas.openxmlformats.org/officeDocument/2006/relationships/hyperlink" Target="http://en.wikipedia.org/wiki/Authentication" TargetMode="External"/><Relationship Id="rId17" Type="http://schemas.openxmlformats.org/officeDocument/2006/relationships/hyperlink" Target="http://en.wikipedia.org/wiki/Automated_teller_machine" TargetMode="External"/><Relationship Id="rId2" Type="http://schemas.openxmlformats.org/officeDocument/2006/relationships/hyperlink" Target="http://en.wikipedia.org/wiki/Ancient_Greek" TargetMode="External"/><Relationship Id="rId16" Type="http://schemas.openxmlformats.org/officeDocument/2006/relationships/hyperlink" Target="http://en.wikipedia.org/wiki/Electrical_engineering" TargetMode="External"/><Relationship Id="rId1" Type="http://schemas.openxmlformats.org/officeDocument/2006/relationships/slideLayout" Target="../slideLayouts/slideLayout2.xml"/><Relationship Id="rId6" Type="http://schemas.openxmlformats.org/officeDocument/2006/relationships/hyperlink" Target="http://en.wikipedia.org/wiki/-logy" TargetMode="External"/><Relationship Id="rId11" Type="http://schemas.openxmlformats.org/officeDocument/2006/relationships/hyperlink" Target="http://en.wikipedia.org/wiki/Data_integrity" TargetMode="External"/><Relationship Id="rId5" Type="http://schemas.openxmlformats.org/officeDocument/2006/relationships/hyperlink" Target="http://en.wiktionary.org/wiki/en:-%CE%BB%CE%BF%CE%B3%CE%AF%CE%B1#Greek" TargetMode="External"/><Relationship Id="rId15" Type="http://schemas.openxmlformats.org/officeDocument/2006/relationships/hyperlink" Target="http://en.wikipedia.org/wiki/Computer_science" TargetMode="External"/><Relationship Id="rId10" Type="http://schemas.openxmlformats.org/officeDocument/2006/relationships/hyperlink" Target="http://en.wikipedia.org/wiki/Confidentiality" TargetMode="External"/><Relationship Id="rId19" Type="http://schemas.openxmlformats.org/officeDocument/2006/relationships/hyperlink" Target="http://en.wikipedia.org/wiki/Electronic_commerce" TargetMode="External"/><Relationship Id="rId4" Type="http://schemas.openxmlformats.org/officeDocument/2006/relationships/hyperlink" Target="http://en.wiktionary.org/wiki/en:%CE%B3%CF%81%CE%AC%CF%86%CF%89#Ancient_Greek" TargetMode="External"/><Relationship Id="rId9" Type="http://schemas.openxmlformats.org/officeDocument/2006/relationships/hyperlink" Target="http://en.wikipedia.org/wiki/Information_security" TargetMode="External"/><Relationship Id="rId14" Type="http://schemas.openxmlformats.org/officeDocument/2006/relationships/hyperlink" Target="http://en.wikipedia.org/wiki/Mathematics"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en.wikipedia.org/wiki/Manifold" TargetMode="External"/><Relationship Id="rId3" Type="http://schemas.openxmlformats.org/officeDocument/2006/relationships/hyperlink" Target="http://en.wikipedia.org/wiki/Characterization_(mathematics)" TargetMode="External"/><Relationship Id="rId7" Type="http://schemas.openxmlformats.org/officeDocument/2006/relationships/hyperlink" Target="http://en.wikipedia.org/wiki/Closed_manifold" TargetMode="External"/><Relationship Id="rId2" Type="http://schemas.openxmlformats.org/officeDocument/2006/relationships/hyperlink" Target="http://en.wikipedia.org/wiki/Theorem" TargetMode="External"/><Relationship Id="rId1" Type="http://schemas.openxmlformats.org/officeDocument/2006/relationships/slideLayout" Target="../slideLayouts/slideLayout2.xml"/><Relationship Id="rId6" Type="http://schemas.openxmlformats.org/officeDocument/2006/relationships/hyperlink" Target="http://en.wikipedia.org/wiki/Simply_connected" TargetMode="External"/><Relationship Id="rId5" Type="http://schemas.openxmlformats.org/officeDocument/2006/relationships/hyperlink" Target="http://en.wikipedia.org/wiki/Unit_ball" TargetMode="External"/><Relationship Id="rId4" Type="http://schemas.openxmlformats.org/officeDocument/2006/relationships/hyperlink" Target="http://en.wikipedia.org/wiki/3-sphere" TargetMode="External"/><Relationship Id="rId9" Type="http://schemas.openxmlformats.org/officeDocument/2006/relationships/hyperlink" Target="http://en.wikipedia.org/wiki/Homeomorphic"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Mathematician" TargetMode="External"/><Relationship Id="rId13" Type="http://schemas.openxmlformats.org/officeDocument/2006/relationships/hyperlink" Target="http://en.wikipedia.org/wiki/Logic" TargetMode="External"/><Relationship Id="rId18" Type="http://schemas.openxmlformats.org/officeDocument/2006/relationships/hyperlink" Target="http://en.wikipedia.org/wiki/Motion_(physics)" TargetMode="External"/><Relationship Id="rId3" Type="http://schemas.openxmlformats.org/officeDocument/2006/relationships/hyperlink" Target="http://en.wikipedia.org/wiki/Number" TargetMode="External"/><Relationship Id="rId7" Type="http://schemas.openxmlformats.org/officeDocument/2006/relationships/hyperlink" Target="http://en.wikipedia.org/wiki/Definition_of_mathematics" TargetMode="External"/><Relationship Id="rId12" Type="http://schemas.openxmlformats.org/officeDocument/2006/relationships/hyperlink" Target="http://en.wikipedia.org/wiki/Abstraction_(mathematics)" TargetMode="External"/><Relationship Id="rId17" Type="http://schemas.openxmlformats.org/officeDocument/2006/relationships/hyperlink" Target="http://en.wikipedia.org/wiki/Shape" TargetMode="External"/><Relationship Id="rId2" Type="http://schemas.openxmlformats.org/officeDocument/2006/relationships/hyperlink" Target="http://en.wikipedia.org/wiki/Quantity" TargetMode="External"/><Relationship Id="rId16" Type="http://schemas.openxmlformats.org/officeDocument/2006/relationships/hyperlink" Target="http://en.wikipedia.org/wiki/Measurement" TargetMode="External"/><Relationship Id="rId1" Type="http://schemas.openxmlformats.org/officeDocument/2006/relationships/slideLayout" Target="../slideLayouts/slideLayout2.xml"/><Relationship Id="rId6" Type="http://schemas.openxmlformats.org/officeDocument/2006/relationships/hyperlink" Target="http://en.wikipedia.org/wiki/Calculus" TargetMode="External"/><Relationship Id="rId11" Type="http://schemas.openxmlformats.org/officeDocument/2006/relationships/hyperlink" Target="http://en.wikipedia.org/wiki/Mathematical_proof" TargetMode="External"/><Relationship Id="rId5" Type="http://schemas.openxmlformats.org/officeDocument/2006/relationships/hyperlink" Target="http://en.wikipedia.org/wiki/Space" TargetMode="External"/><Relationship Id="rId15" Type="http://schemas.openxmlformats.org/officeDocument/2006/relationships/hyperlink" Target="http://en.wikipedia.org/wiki/Calculation" TargetMode="External"/><Relationship Id="rId10" Type="http://schemas.openxmlformats.org/officeDocument/2006/relationships/hyperlink" Target="http://en.wikipedia.org/wiki/Conjecture" TargetMode="External"/><Relationship Id="rId19" Type="http://schemas.openxmlformats.org/officeDocument/2006/relationships/hyperlink" Target="http://en.wikipedia.org/wiki/History_of_Mathematics" TargetMode="External"/><Relationship Id="rId4" Type="http://schemas.openxmlformats.org/officeDocument/2006/relationships/hyperlink" Target="http://en.wikipedia.org/wiki/Structure" TargetMode="External"/><Relationship Id="rId9" Type="http://schemas.openxmlformats.org/officeDocument/2006/relationships/hyperlink" Target="http://en.wikipedia.org/wiki/Patterns" TargetMode="External"/><Relationship Id="rId14" Type="http://schemas.openxmlformats.org/officeDocument/2006/relationships/hyperlink" Target="http://en.wikipedia.org/wiki/Count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noAutofit/>
          </a:bodyPr>
          <a:lstStyle/>
          <a:p>
            <a:r>
              <a:rPr lang="ru-RU" sz="9600" b="1" dirty="0" smtClean="0"/>
              <a:t>Mathematics</a:t>
            </a:r>
            <a:r>
              <a:rPr lang="en-US" sz="9600" b="1" dirty="0" smtClean="0"/>
              <a:t> 1</a:t>
            </a:r>
            <a:endParaRPr lang="en-US" sz="9600" dirty="0"/>
          </a:p>
        </p:txBody>
      </p:sp>
      <p:sp>
        <p:nvSpPr>
          <p:cNvPr id="3" name="Subtitle 2"/>
          <p:cNvSpPr>
            <a:spLocks noGrp="1"/>
          </p:cNvSpPr>
          <p:nvPr>
            <p:ph type="subTitle" idx="1"/>
          </p:nvPr>
        </p:nvSpPr>
        <p:spPr>
          <a:xfrm>
            <a:off x="1371600" y="1600200"/>
            <a:ext cx="6400800" cy="4038600"/>
          </a:xfrm>
        </p:spPr>
        <p:txBody>
          <a:bodyPr>
            <a:normAutofit fontScale="55000" lnSpcReduction="20000"/>
          </a:bodyPr>
          <a:lstStyle/>
          <a:p>
            <a:r>
              <a:rPr lang="en-US" dirty="0"/>
              <a:t>Definitions </a:t>
            </a:r>
          </a:p>
          <a:p>
            <a:r>
              <a:rPr lang="en-US" dirty="0"/>
              <a:t>Symbols</a:t>
            </a:r>
          </a:p>
          <a:p>
            <a:r>
              <a:rPr lang="en-US" dirty="0"/>
              <a:t>Terminology</a:t>
            </a:r>
          </a:p>
          <a:p>
            <a:r>
              <a:rPr lang="en-US" dirty="0"/>
              <a:t>L</a:t>
            </a:r>
            <a:r>
              <a:rPr lang="ru-RU" dirty="0"/>
              <a:t>ogic</a:t>
            </a:r>
            <a:endParaRPr lang="en-US" dirty="0"/>
          </a:p>
          <a:p>
            <a:r>
              <a:rPr lang="en-US" dirty="0"/>
              <a:t>Truth of a statement</a:t>
            </a:r>
          </a:p>
          <a:p>
            <a:r>
              <a:rPr lang="en-US" dirty="0"/>
              <a:t>Proof</a:t>
            </a:r>
          </a:p>
          <a:p>
            <a:r>
              <a:rPr lang="ru-RU" dirty="0"/>
              <a:t>Induction</a:t>
            </a:r>
            <a:endParaRPr lang="en-US" dirty="0"/>
          </a:p>
          <a:p>
            <a:r>
              <a:rPr lang="ru-RU" dirty="0"/>
              <a:t>Argument</a:t>
            </a:r>
            <a:endParaRPr lang="en-US" dirty="0"/>
          </a:p>
          <a:p>
            <a:r>
              <a:rPr lang="en-US" dirty="0" err="1" smtClean="0"/>
              <a:t>Combinatorics</a:t>
            </a:r>
            <a:endParaRPr lang="en-US" dirty="0"/>
          </a:p>
          <a:p>
            <a:r>
              <a:rPr lang="en-US" dirty="0"/>
              <a:t>Equations</a:t>
            </a:r>
          </a:p>
          <a:p>
            <a:r>
              <a:rPr lang="en-US" dirty="0"/>
              <a:t>Inequalities</a:t>
            </a:r>
          </a:p>
          <a:p>
            <a:r>
              <a:rPr lang="en-US" dirty="0"/>
              <a:t>Models</a:t>
            </a:r>
          </a:p>
          <a:p>
            <a:r>
              <a:rPr lang="en-US" dirty="0"/>
              <a:t>Limit</a:t>
            </a:r>
          </a:p>
          <a:p>
            <a:r>
              <a:rPr lang="en-US" dirty="0"/>
              <a:t>Continuity </a:t>
            </a:r>
          </a:p>
        </p:txBody>
      </p:sp>
    </p:spTree>
    <p:extLst>
      <p:ext uri="{BB962C8B-B14F-4D97-AF65-F5344CB8AC3E}">
        <p14:creationId xmlns:p14="http://schemas.microsoft.com/office/powerpoint/2010/main" val="3468330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dirty="0" smtClean="0"/>
              <a:t>Definitions: </a:t>
            </a:r>
            <a:r>
              <a:rPr lang="ru-RU" b="1" dirty="0" smtClean="0"/>
              <a:t>number</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ru-RU" dirty="0"/>
              <a:t>A </a:t>
            </a:r>
            <a:r>
              <a:rPr lang="ru-RU" b="1" dirty="0"/>
              <a:t>number</a:t>
            </a:r>
            <a:r>
              <a:rPr lang="ru-RU" dirty="0"/>
              <a:t> is a </a:t>
            </a:r>
            <a:r>
              <a:rPr lang="ru-RU" u="sng" dirty="0">
                <a:hlinkClick r:id="rId2" tooltip="Mathematical object"/>
              </a:rPr>
              <a:t>mathematical object</a:t>
            </a:r>
            <a:r>
              <a:rPr lang="ru-RU" dirty="0"/>
              <a:t> used to </a:t>
            </a:r>
            <a:r>
              <a:rPr lang="ru-RU" u="sng" dirty="0">
                <a:hlinkClick r:id="rId3" tooltip="Counting"/>
              </a:rPr>
              <a:t>count</a:t>
            </a:r>
            <a:r>
              <a:rPr lang="ru-RU" dirty="0"/>
              <a:t>, label, and </a:t>
            </a:r>
            <a:r>
              <a:rPr lang="ru-RU" u="sng" dirty="0">
                <a:hlinkClick r:id="rId4" tooltip="Measurement"/>
              </a:rPr>
              <a:t>measure</a:t>
            </a:r>
            <a:r>
              <a:rPr lang="ru-RU" dirty="0"/>
              <a:t>. In </a:t>
            </a:r>
            <a:r>
              <a:rPr lang="ru-RU" u="sng" dirty="0">
                <a:hlinkClick r:id="rId5" tooltip="Mathematics"/>
              </a:rPr>
              <a:t>mathematics</a:t>
            </a:r>
            <a:r>
              <a:rPr lang="ru-RU" dirty="0"/>
              <a:t>, the definition of number has been extended over the years to include such numbers as </a:t>
            </a:r>
            <a:r>
              <a:rPr lang="ru-RU" u="sng" dirty="0">
                <a:hlinkClick r:id="rId6" tooltip="0 (number)"/>
              </a:rPr>
              <a:t>0</a:t>
            </a:r>
            <a:r>
              <a:rPr lang="ru-RU" dirty="0"/>
              <a:t>, </a:t>
            </a:r>
            <a:r>
              <a:rPr lang="ru-RU" u="sng" dirty="0">
                <a:hlinkClick r:id="rId7" tooltip="Negative number"/>
              </a:rPr>
              <a:t>negative numbers</a:t>
            </a:r>
            <a:r>
              <a:rPr lang="ru-RU" dirty="0"/>
              <a:t>, </a:t>
            </a:r>
            <a:r>
              <a:rPr lang="ru-RU" u="sng" dirty="0">
                <a:hlinkClick r:id="rId8" tooltip="Rational number"/>
              </a:rPr>
              <a:t>rational numbers</a:t>
            </a:r>
            <a:r>
              <a:rPr lang="ru-RU" dirty="0"/>
              <a:t>, </a:t>
            </a:r>
            <a:r>
              <a:rPr lang="ru-RU" u="sng" dirty="0">
                <a:hlinkClick r:id="rId9" tooltip="Irrational number"/>
              </a:rPr>
              <a:t>irrational numbers</a:t>
            </a:r>
            <a:r>
              <a:rPr lang="ru-RU" dirty="0"/>
              <a:t>, </a:t>
            </a:r>
            <a:r>
              <a:rPr lang="ru-RU" u="sng" dirty="0">
                <a:hlinkClick r:id="rId10" tooltip="Real number"/>
              </a:rPr>
              <a:t>real numbers</a:t>
            </a:r>
            <a:r>
              <a:rPr lang="ru-RU" dirty="0"/>
              <a:t>, and </a:t>
            </a:r>
            <a:r>
              <a:rPr lang="ru-RU" u="sng" dirty="0">
                <a:hlinkClick r:id="rId11" tooltip="Complex number"/>
              </a:rPr>
              <a:t>complex numbers</a:t>
            </a:r>
            <a:r>
              <a:rPr lang="ru-RU" dirty="0"/>
              <a:t>.</a:t>
            </a:r>
            <a:endParaRPr lang="en-US" dirty="0"/>
          </a:p>
          <a:p>
            <a:pPr marL="0" indent="0">
              <a:buNone/>
            </a:pPr>
            <a:r>
              <a:rPr lang="ru-RU" u="sng" dirty="0">
                <a:hlinkClick r:id="rId12" tooltip="Mathematical operation"/>
              </a:rPr>
              <a:t>Mathematical operations</a:t>
            </a:r>
            <a:r>
              <a:rPr lang="ru-RU" dirty="0"/>
              <a:t> are certain procedures that take one or more numbers as input and produce a number as output. </a:t>
            </a:r>
            <a:r>
              <a:rPr lang="ru-RU" u="sng" dirty="0">
                <a:hlinkClick r:id="rId13" tooltip="Unary operation"/>
              </a:rPr>
              <a:t>Unary operations</a:t>
            </a:r>
            <a:r>
              <a:rPr lang="ru-RU" dirty="0"/>
              <a:t> take a single input number and produce a single output number. For example, the </a:t>
            </a:r>
            <a:r>
              <a:rPr lang="ru-RU" u="sng" dirty="0">
                <a:hlinkClick r:id="rId14" tooltip="Successor ordinal"/>
              </a:rPr>
              <a:t>successor</a:t>
            </a:r>
            <a:r>
              <a:rPr lang="ru-RU" dirty="0"/>
              <a:t> operation adds 1 to an </a:t>
            </a:r>
            <a:r>
              <a:rPr lang="ru-RU" u="sng" dirty="0">
                <a:hlinkClick r:id="rId15" tooltip="Integer"/>
              </a:rPr>
              <a:t>integer</a:t>
            </a:r>
            <a:r>
              <a:rPr lang="ru-RU" dirty="0"/>
              <a:t>, and thus the successor of 4 is 5. </a:t>
            </a:r>
            <a:r>
              <a:rPr lang="ru-RU" u="sng" dirty="0">
                <a:hlinkClick r:id="rId16" tooltip="Binary operation"/>
              </a:rPr>
              <a:t>Binary operations</a:t>
            </a:r>
            <a:r>
              <a:rPr lang="ru-RU" dirty="0"/>
              <a:t> take two input numbers and produce a single output number. Examples of binary operations include </a:t>
            </a:r>
            <a:r>
              <a:rPr lang="ru-RU" u="sng" dirty="0">
                <a:hlinkClick r:id="rId17" tooltip="Addition"/>
              </a:rPr>
              <a:t>addition</a:t>
            </a:r>
            <a:r>
              <a:rPr lang="ru-RU" dirty="0"/>
              <a:t>, </a:t>
            </a:r>
            <a:r>
              <a:rPr lang="ru-RU" u="sng" dirty="0">
                <a:hlinkClick r:id="rId18" tooltip="Subtraction"/>
              </a:rPr>
              <a:t>subtraction</a:t>
            </a:r>
            <a:r>
              <a:rPr lang="ru-RU" dirty="0"/>
              <a:t>, </a:t>
            </a:r>
            <a:r>
              <a:rPr lang="ru-RU" u="sng" dirty="0">
                <a:hlinkClick r:id="rId19" tooltip="Multiplication"/>
              </a:rPr>
              <a:t>multiplication</a:t>
            </a:r>
            <a:r>
              <a:rPr lang="ru-RU" dirty="0"/>
              <a:t>, </a:t>
            </a:r>
            <a:r>
              <a:rPr lang="ru-RU" u="sng" dirty="0">
                <a:hlinkClick r:id="rId20" tooltip="Division (mathematics)"/>
              </a:rPr>
              <a:t>division</a:t>
            </a:r>
            <a:r>
              <a:rPr lang="ru-RU" dirty="0"/>
              <a:t>, and </a:t>
            </a:r>
            <a:r>
              <a:rPr lang="ru-RU" u="sng" dirty="0">
                <a:hlinkClick r:id="rId21" tooltip="Exponentiation"/>
              </a:rPr>
              <a:t>exponentiation</a:t>
            </a:r>
            <a:r>
              <a:rPr lang="ru-RU" dirty="0"/>
              <a:t>. The study of numerical operations is called </a:t>
            </a:r>
            <a:r>
              <a:rPr lang="ru-RU" u="sng" dirty="0">
                <a:hlinkClick r:id="rId22" tooltip="Arithmetic"/>
              </a:rPr>
              <a:t>arithmetic</a:t>
            </a:r>
            <a:r>
              <a:rPr lang="ru-RU" dirty="0"/>
              <a:t>.</a:t>
            </a:r>
            <a:endParaRPr lang="en-US" dirty="0"/>
          </a:p>
          <a:p>
            <a:pPr marL="0" indent="0">
              <a:buNone/>
            </a:pPr>
            <a:r>
              <a:rPr lang="ru-RU" dirty="0"/>
              <a:t>A notational symbol that represents a number is called a </a:t>
            </a:r>
            <a:r>
              <a:rPr lang="ru-RU" u="sng" dirty="0">
                <a:hlinkClick r:id="rId23" tooltip="Numeral system"/>
              </a:rPr>
              <a:t>numeral</a:t>
            </a:r>
            <a:r>
              <a:rPr lang="ru-RU" dirty="0"/>
              <a:t>. In addition to their use in counting and measuring, numerals are often used for labels (</a:t>
            </a:r>
            <a:r>
              <a:rPr lang="ru-RU" u="sng" dirty="0">
                <a:hlinkClick r:id="rId24" tooltip="Telephone number"/>
              </a:rPr>
              <a:t>telephone numbers</a:t>
            </a:r>
            <a:r>
              <a:rPr lang="ru-RU" dirty="0"/>
              <a:t>), for ordering (</a:t>
            </a:r>
            <a:r>
              <a:rPr lang="ru-RU" u="sng" dirty="0">
                <a:hlinkClick r:id="rId25" tooltip="Serial number"/>
              </a:rPr>
              <a:t>serial numbers</a:t>
            </a:r>
            <a:r>
              <a:rPr lang="ru-RU" dirty="0"/>
              <a:t>), and for codes (e.g., </a:t>
            </a:r>
            <a:r>
              <a:rPr lang="ru-RU" u="sng" dirty="0">
                <a:hlinkClick r:id="rId26" tooltip="ISBN"/>
              </a:rPr>
              <a:t>ISBNs</a:t>
            </a:r>
            <a:r>
              <a:rPr lang="ru-RU" dirty="0"/>
              <a:t>).</a:t>
            </a:r>
            <a:endParaRPr lang="en-US" dirty="0"/>
          </a:p>
          <a:p>
            <a:pPr marL="0" indent="0">
              <a:buNone/>
            </a:pPr>
            <a:r>
              <a:rPr lang="ru-RU" dirty="0"/>
              <a:t>In common usage, the word </a:t>
            </a:r>
            <a:r>
              <a:rPr lang="ru-RU" i="1" dirty="0"/>
              <a:t>number</a:t>
            </a:r>
            <a:r>
              <a:rPr lang="ru-RU" dirty="0"/>
              <a:t> can mean the abstract object, the symbol, or the </a:t>
            </a:r>
            <a:r>
              <a:rPr lang="ru-RU" u="sng" dirty="0">
                <a:hlinkClick r:id="rId27" tooltip="Numeral (linguistics)"/>
              </a:rPr>
              <a:t>word for the number</a:t>
            </a:r>
            <a:r>
              <a:rPr lang="ru-RU" dirty="0"/>
              <a:t>.</a:t>
            </a:r>
            <a:endParaRPr lang="en-US" dirty="0"/>
          </a:p>
        </p:txBody>
      </p:sp>
    </p:spTree>
    <p:extLst>
      <p:ext uri="{BB962C8B-B14F-4D97-AF65-F5344CB8AC3E}">
        <p14:creationId xmlns:p14="http://schemas.microsoft.com/office/powerpoint/2010/main" val="73671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t>Prime </a:t>
            </a:r>
            <a:r>
              <a:rPr lang="en-US" sz="9600" b="1" dirty="0" smtClean="0"/>
              <a:t>number</a:t>
            </a:r>
            <a:endParaRPr lang="en-US" sz="9600"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A </a:t>
            </a:r>
            <a:r>
              <a:rPr lang="en-US" b="1" dirty="0"/>
              <a:t>prime number</a:t>
            </a:r>
            <a:r>
              <a:rPr lang="en-US" dirty="0"/>
              <a:t> (or a </a:t>
            </a:r>
            <a:r>
              <a:rPr lang="en-US" b="1" dirty="0"/>
              <a:t>prime</a:t>
            </a:r>
            <a:r>
              <a:rPr lang="en-US" dirty="0"/>
              <a:t>) is a </a:t>
            </a:r>
            <a:r>
              <a:rPr lang="en-US" dirty="0">
                <a:hlinkClick r:id="rId2" tooltip="Natural number"/>
              </a:rPr>
              <a:t>natural number</a:t>
            </a:r>
            <a:r>
              <a:rPr lang="en-US" dirty="0"/>
              <a:t> greater than 1 that has no positive </a:t>
            </a:r>
            <a:r>
              <a:rPr lang="en-US" dirty="0">
                <a:hlinkClick r:id="rId3" tooltip="Divisor"/>
              </a:rPr>
              <a:t>divisors</a:t>
            </a:r>
            <a:r>
              <a:rPr lang="en-US" dirty="0"/>
              <a:t> other than 1 and itself. A natural number greater than 1 that is not a prime number is called a </a:t>
            </a:r>
            <a:r>
              <a:rPr lang="en-US" dirty="0">
                <a:hlinkClick r:id="rId4" tooltip="Composite number"/>
              </a:rPr>
              <a:t>composite number</a:t>
            </a:r>
            <a:r>
              <a:rPr lang="en-US" dirty="0"/>
              <a:t>. For example, 5 is prime because 1 and 5 are its only positive integer </a:t>
            </a:r>
            <a:r>
              <a:rPr lang="en-US" dirty="0">
                <a:hlinkClick r:id="rId5" tooltip="Factorization"/>
              </a:rPr>
              <a:t>factors</a:t>
            </a:r>
            <a:r>
              <a:rPr lang="en-US" dirty="0"/>
              <a:t>, whereas 6 is composite because it has the divisors 2 and 3 in addition to 1 and 6. The </a:t>
            </a:r>
            <a:r>
              <a:rPr lang="en-US" dirty="0">
                <a:hlinkClick r:id="rId6" tooltip="Fundamental theorem of arithmetic"/>
              </a:rPr>
              <a:t>fundamental theorem of arithmetic</a:t>
            </a:r>
            <a:r>
              <a:rPr lang="en-US" dirty="0"/>
              <a:t> establishes the central role of primes in </a:t>
            </a:r>
            <a:r>
              <a:rPr lang="en-US" dirty="0">
                <a:hlinkClick r:id="rId7" tooltip="Number theory"/>
              </a:rPr>
              <a:t>number theory</a:t>
            </a:r>
            <a:r>
              <a:rPr lang="en-US" dirty="0"/>
              <a:t>: any </a:t>
            </a:r>
            <a:r>
              <a:rPr lang="en-US" dirty="0">
                <a:hlinkClick r:id="rId8" tooltip="Integer"/>
              </a:rPr>
              <a:t>integer</a:t>
            </a:r>
            <a:r>
              <a:rPr lang="en-US" dirty="0"/>
              <a:t> greater than 1 can be expressed as a product of primes that is unique </a:t>
            </a:r>
            <a:r>
              <a:rPr lang="en-US" dirty="0">
                <a:hlinkClick r:id="rId9" tooltip="Up to"/>
              </a:rPr>
              <a:t>up to</a:t>
            </a:r>
            <a:r>
              <a:rPr lang="en-US" dirty="0"/>
              <a:t> ordering. The uniqueness in this theorem </a:t>
            </a:r>
            <a:r>
              <a:rPr lang="en-US" dirty="0">
                <a:hlinkClick r:id="rId10"/>
              </a:rPr>
              <a:t>requires excluding</a:t>
            </a:r>
            <a:r>
              <a:rPr lang="en-US" dirty="0"/>
              <a:t> 1 as a prime because one can include arbitrarily many instances of 1 in any factorization, e.g., 3, 1 × 3, 1 × 1 × 3, etc. are all valid factorizations of 3</a:t>
            </a:r>
            <a:r>
              <a:rPr lang="en-US" dirty="0" smtClean="0"/>
              <a:t>.</a:t>
            </a:r>
            <a:endParaRPr lang="en-US" dirty="0"/>
          </a:p>
        </p:txBody>
      </p:sp>
    </p:spTree>
    <p:extLst>
      <p:ext uri="{BB962C8B-B14F-4D97-AF65-F5344CB8AC3E}">
        <p14:creationId xmlns:p14="http://schemas.microsoft.com/office/powerpoint/2010/main" val="170102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a:t>Irrational </a:t>
            </a:r>
            <a:r>
              <a:rPr lang="en-US" sz="8000" b="1" dirty="0" smtClean="0"/>
              <a:t>number</a:t>
            </a:r>
            <a:endParaRPr lang="en-US" sz="8000"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An </a:t>
            </a:r>
            <a:r>
              <a:rPr lang="en-US" b="1" dirty="0"/>
              <a:t>irrational number</a:t>
            </a:r>
            <a:r>
              <a:rPr lang="en-US" dirty="0"/>
              <a:t> is any </a:t>
            </a:r>
            <a:r>
              <a:rPr lang="en-US" dirty="0">
                <a:hlinkClick r:id="rId2" tooltip="Real number"/>
              </a:rPr>
              <a:t>real number</a:t>
            </a:r>
            <a:r>
              <a:rPr lang="en-US" dirty="0"/>
              <a:t> that cannot be expressed as a ratio of </a:t>
            </a:r>
            <a:r>
              <a:rPr lang="en-US" dirty="0">
                <a:hlinkClick r:id="rId3" tooltip="Integer"/>
              </a:rPr>
              <a:t>integers</a:t>
            </a:r>
            <a:r>
              <a:rPr lang="en-US" dirty="0"/>
              <a:t>. Informally, this means that an irrational number cannot be represented as a simple fraction. Irrational numbers are those real numbers that cannot be represented as terminating or </a:t>
            </a:r>
            <a:r>
              <a:rPr lang="en-US" dirty="0">
                <a:hlinkClick r:id="rId4" tooltip="Repeating decimal"/>
              </a:rPr>
              <a:t>repeating decimals</a:t>
            </a:r>
            <a:r>
              <a:rPr lang="en-US" dirty="0"/>
              <a:t>. As a consequence of </a:t>
            </a:r>
            <a:r>
              <a:rPr lang="en-US" dirty="0">
                <a:hlinkClick r:id="rId5" tooltip="Cantor's diagonal argument"/>
              </a:rPr>
              <a:t>Cantor's proof</a:t>
            </a:r>
            <a:r>
              <a:rPr lang="en-US" dirty="0"/>
              <a:t> that the real numbers are </a:t>
            </a:r>
            <a:r>
              <a:rPr lang="en-US" dirty="0">
                <a:hlinkClick r:id="rId6" tooltip="Uncountable"/>
              </a:rPr>
              <a:t>uncountable</a:t>
            </a:r>
            <a:r>
              <a:rPr lang="en-US" dirty="0"/>
              <a:t> (and the </a:t>
            </a:r>
            <a:r>
              <a:rPr lang="en-US" dirty="0" err="1"/>
              <a:t>rationals</a:t>
            </a:r>
            <a:r>
              <a:rPr lang="en-US" dirty="0"/>
              <a:t> countable) it follows that </a:t>
            </a:r>
            <a:r>
              <a:rPr lang="en-US" dirty="0">
                <a:hlinkClick r:id="rId7" tooltip="Almost all"/>
              </a:rPr>
              <a:t>almost all</a:t>
            </a:r>
            <a:r>
              <a:rPr lang="en-US" dirty="0"/>
              <a:t> real numbers are irrational</a:t>
            </a:r>
            <a:r>
              <a:rPr lang="en-US" dirty="0" smtClean="0"/>
              <a:t>.</a:t>
            </a:r>
            <a:endParaRPr lang="en-US" dirty="0"/>
          </a:p>
          <a:p>
            <a:pPr marL="0" indent="0">
              <a:buNone/>
            </a:pPr>
            <a:r>
              <a:rPr lang="en-US" dirty="0"/>
              <a:t>When the </a:t>
            </a:r>
            <a:r>
              <a:rPr lang="en-US" dirty="0">
                <a:hlinkClick r:id="rId8" tooltip="Ratio"/>
              </a:rPr>
              <a:t>ratio</a:t>
            </a:r>
            <a:r>
              <a:rPr lang="en-US" dirty="0"/>
              <a:t> of lengths of two line segments is irrational, the line segments are also described as being </a:t>
            </a:r>
            <a:r>
              <a:rPr lang="en-US" i="1" dirty="0">
                <a:hlinkClick r:id="rId9" tooltip="Commensurability (mathematics)"/>
              </a:rPr>
              <a:t>incommensurable</a:t>
            </a:r>
            <a:r>
              <a:rPr lang="en-US" dirty="0"/>
              <a:t>, meaning they share no measure in common.</a:t>
            </a:r>
          </a:p>
          <a:p>
            <a:pPr marL="0" indent="0">
              <a:buNone/>
            </a:pPr>
            <a:r>
              <a:rPr lang="en-US" dirty="0"/>
              <a:t>Perhaps the best-known irrational numbers are: the ratio of a circle's circumference to its diameter </a:t>
            </a:r>
            <a:r>
              <a:rPr lang="en-US" dirty="0">
                <a:hlinkClick r:id="rId10" tooltip="Pi"/>
              </a:rPr>
              <a:t>π</a:t>
            </a:r>
            <a:r>
              <a:rPr lang="en-US" dirty="0"/>
              <a:t>, Euler's number </a:t>
            </a:r>
            <a:r>
              <a:rPr lang="en-US" dirty="0">
                <a:hlinkClick r:id="rId11" tooltip="E (mathematical constant)"/>
              </a:rPr>
              <a:t>e</a:t>
            </a:r>
            <a:r>
              <a:rPr lang="en-US" dirty="0"/>
              <a:t>, the golden ratio </a:t>
            </a:r>
            <a:r>
              <a:rPr lang="en-US" dirty="0">
                <a:hlinkClick r:id="rId12" tooltip="Golden ratio"/>
              </a:rPr>
              <a:t>φ</a:t>
            </a:r>
            <a:r>
              <a:rPr lang="en-US" dirty="0"/>
              <a:t>, and the </a:t>
            </a:r>
            <a:r>
              <a:rPr lang="en-US" dirty="0">
                <a:hlinkClick r:id="rId13" tooltip="Square root"/>
              </a:rPr>
              <a:t>square root</a:t>
            </a:r>
            <a:r>
              <a:rPr lang="en-US" dirty="0"/>
              <a:t> of </a:t>
            </a:r>
            <a:r>
              <a:rPr lang="en-US" dirty="0" smtClean="0"/>
              <a:t>two.</a:t>
            </a:r>
            <a:endParaRPr lang="en-US" dirty="0"/>
          </a:p>
        </p:txBody>
      </p:sp>
    </p:spTree>
    <p:extLst>
      <p:ext uri="{BB962C8B-B14F-4D97-AF65-F5344CB8AC3E}">
        <p14:creationId xmlns:p14="http://schemas.microsoft.com/office/powerpoint/2010/main" val="4281156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dirty="0">
                <a:solidFill>
                  <a:srgbClr val="FF0000"/>
                </a:solidFill>
              </a:rPr>
              <a:t>Number systems</a:t>
            </a:r>
            <a:endParaRPr lang="en-US" sz="8800" b="1"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dirty="0"/>
              <a:t>binary (2)</a:t>
            </a:r>
          </a:p>
          <a:p>
            <a:r>
              <a:rPr lang="en-US" dirty="0"/>
              <a:t>ternary (3)</a:t>
            </a:r>
          </a:p>
          <a:p>
            <a:r>
              <a:rPr lang="ru-RU" dirty="0"/>
              <a:t>quaternary</a:t>
            </a:r>
            <a:r>
              <a:rPr lang="en-US" dirty="0"/>
              <a:t> (4)</a:t>
            </a:r>
          </a:p>
          <a:p>
            <a:r>
              <a:rPr lang="ru-RU" dirty="0"/>
              <a:t>quinary</a:t>
            </a:r>
            <a:r>
              <a:rPr lang="en-US" dirty="0"/>
              <a:t> (5)</a:t>
            </a:r>
          </a:p>
          <a:p>
            <a:r>
              <a:rPr lang="ru-RU" dirty="0"/>
              <a:t>senary</a:t>
            </a:r>
            <a:r>
              <a:rPr lang="en-US" dirty="0"/>
              <a:t> (6)</a:t>
            </a:r>
          </a:p>
          <a:p>
            <a:r>
              <a:rPr lang="ru-RU" dirty="0"/>
              <a:t>septenary</a:t>
            </a:r>
            <a:r>
              <a:rPr lang="en-US" dirty="0"/>
              <a:t> (7)</a:t>
            </a:r>
          </a:p>
          <a:p>
            <a:r>
              <a:rPr lang="ru-RU" dirty="0"/>
              <a:t>octonary</a:t>
            </a:r>
            <a:r>
              <a:rPr lang="en-US" dirty="0"/>
              <a:t> (8)</a:t>
            </a:r>
          </a:p>
          <a:p>
            <a:r>
              <a:rPr lang="ru-RU" dirty="0"/>
              <a:t>nonary</a:t>
            </a:r>
            <a:r>
              <a:rPr lang="en-US" dirty="0"/>
              <a:t> (9)</a:t>
            </a:r>
          </a:p>
          <a:p>
            <a:r>
              <a:rPr lang="ru-RU" dirty="0"/>
              <a:t>decimal</a:t>
            </a:r>
            <a:r>
              <a:rPr lang="en-US" dirty="0"/>
              <a:t> (10)</a:t>
            </a:r>
          </a:p>
          <a:p>
            <a:r>
              <a:rPr lang="ru-RU" dirty="0"/>
              <a:t>undenary</a:t>
            </a:r>
            <a:r>
              <a:rPr lang="en-US" dirty="0"/>
              <a:t> (11)</a:t>
            </a:r>
          </a:p>
          <a:p>
            <a:r>
              <a:rPr lang="ru-RU" dirty="0"/>
              <a:t>duodenary</a:t>
            </a:r>
            <a:r>
              <a:rPr lang="en-US" dirty="0"/>
              <a:t> (12)</a:t>
            </a:r>
          </a:p>
          <a:p>
            <a:r>
              <a:rPr lang="en-US" dirty="0"/>
              <a:t>hexadecimal (16)</a:t>
            </a:r>
          </a:p>
          <a:p>
            <a:r>
              <a:rPr lang="en-US" dirty="0"/>
              <a:t>etc. </a:t>
            </a:r>
          </a:p>
        </p:txBody>
      </p:sp>
    </p:spTree>
    <p:extLst>
      <p:ext uri="{BB962C8B-B14F-4D97-AF65-F5344CB8AC3E}">
        <p14:creationId xmlns:p14="http://schemas.microsoft.com/office/powerpoint/2010/main" val="1523391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Calculus</a:t>
            </a:r>
            <a:endParaRPr lang="en-US" sz="9600"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Calculus</a:t>
            </a:r>
            <a:r>
              <a:rPr lang="en-US" dirty="0"/>
              <a:t> is the </a:t>
            </a:r>
            <a:r>
              <a:rPr lang="en-US" dirty="0">
                <a:hlinkClick r:id="rId2" tooltip="Mathematics"/>
              </a:rPr>
              <a:t>mathematical</a:t>
            </a:r>
            <a:r>
              <a:rPr lang="en-US" dirty="0"/>
              <a:t> study of change</a:t>
            </a:r>
            <a:r>
              <a:rPr lang="en-US" dirty="0" smtClean="0"/>
              <a:t>, </a:t>
            </a:r>
            <a:r>
              <a:rPr lang="en-US" dirty="0"/>
              <a:t>in the same way that </a:t>
            </a:r>
            <a:r>
              <a:rPr lang="en-US" dirty="0">
                <a:hlinkClick r:id="rId3" tooltip="Geometry"/>
              </a:rPr>
              <a:t>geometry</a:t>
            </a:r>
            <a:r>
              <a:rPr lang="en-US" dirty="0"/>
              <a:t> is the study of shape and </a:t>
            </a:r>
            <a:r>
              <a:rPr lang="en-US" dirty="0">
                <a:hlinkClick r:id="rId4" tooltip="Algebra"/>
              </a:rPr>
              <a:t>algebra</a:t>
            </a:r>
            <a:r>
              <a:rPr lang="en-US" dirty="0"/>
              <a:t> is the study of operations and their application to solving equations. It has two major branches, </a:t>
            </a:r>
            <a:r>
              <a:rPr lang="en-US" dirty="0">
                <a:hlinkClick r:id="rId5" tooltip="Differential calculus"/>
              </a:rPr>
              <a:t>differential calculus</a:t>
            </a:r>
            <a:r>
              <a:rPr lang="en-US" dirty="0"/>
              <a:t> (concerning rates of change and slopes of curves), and </a:t>
            </a:r>
            <a:r>
              <a:rPr lang="en-US" dirty="0">
                <a:hlinkClick r:id="rId6" tooltip="Integral calculus"/>
              </a:rPr>
              <a:t>integral calculus</a:t>
            </a:r>
            <a:r>
              <a:rPr lang="en-US" dirty="0"/>
              <a:t> (concerning accumulation of quantities and the areas under and between curves); these two branches are related to each other by the </a:t>
            </a:r>
            <a:r>
              <a:rPr lang="en-US" dirty="0">
                <a:hlinkClick r:id="rId7" tooltip="Fundamental theorem of calculus"/>
              </a:rPr>
              <a:t>fundamental theorem of calculus</a:t>
            </a:r>
            <a:r>
              <a:rPr lang="en-US" dirty="0"/>
              <a:t>. Both branches make use of the fundamental notions of </a:t>
            </a:r>
            <a:r>
              <a:rPr lang="en-US" dirty="0">
                <a:hlinkClick r:id="rId8" tooltip="Convergence (mathematics)"/>
              </a:rPr>
              <a:t>convergence</a:t>
            </a:r>
            <a:r>
              <a:rPr lang="en-US" dirty="0"/>
              <a:t> of </a:t>
            </a:r>
            <a:r>
              <a:rPr lang="en-US" dirty="0">
                <a:hlinkClick r:id="rId9" tooltip="Infinite sequence"/>
              </a:rPr>
              <a:t>infinite sequences</a:t>
            </a:r>
            <a:r>
              <a:rPr lang="en-US" dirty="0"/>
              <a:t> and </a:t>
            </a:r>
            <a:r>
              <a:rPr lang="en-US" dirty="0">
                <a:hlinkClick r:id="rId10" tooltip="Series (mathematics)"/>
              </a:rPr>
              <a:t>infinite series</a:t>
            </a:r>
            <a:r>
              <a:rPr lang="en-US" dirty="0"/>
              <a:t> to a well-defined </a:t>
            </a:r>
            <a:r>
              <a:rPr lang="en-US" dirty="0">
                <a:hlinkClick r:id="rId11" tooltip="Limit (mathematics)"/>
              </a:rPr>
              <a:t>limit</a:t>
            </a:r>
            <a:r>
              <a:rPr lang="en-US" dirty="0"/>
              <a:t>. Generally considered to have been founded in the 17th century by </a:t>
            </a:r>
            <a:r>
              <a:rPr lang="en-US" dirty="0">
                <a:hlinkClick r:id="rId12" tooltip="Isaac Newton"/>
              </a:rPr>
              <a:t>Isaac Newton</a:t>
            </a:r>
            <a:r>
              <a:rPr lang="en-US" dirty="0"/>
              <a:t> and </a:t>
            </a:r>
            <a:r>
              <a:rPr lang="en-US" dirty="0">
                <a:hlinkClick r:id="rId13" tooltip="Gottfried Leibniz"/>
              </a:rPr>
              <a:t>Gottfried Leibniz</a:t>
            </a:r>
            <a:r>
              <a:rPr lang="en-US" dirty="0"/>
              <a:t>, today calculus has widespread uses in </a:t>
            </a:r>
            <a:r>
              <a:rPr lang="en-US" dirty="0">
                <a:hlinkClick r:id="rId14" tooltip="Science"/>
              </a:rPr>
              <a:t>science</a:t>
            </a:r>
            <a:r>
              <a:rPr lang="en-US" dirty="0"/>
              <a:t>, </a:t>
            </a:r>
            <a:r>
              <a:rPr lang="en-US" dirty="0">
                <a:hlinkClick r:id="rId15" tooltip="Engineering"/>
              </a:rPr>
              <a:t>engineering</a:t>
            </a:r>
            <a:r>
              <a:rPr lang="en-US" dirty="0"/>
              <a:t> and </a:t>
            </a:r>
            <a:r>
              <a:rPr lang="en-US" dirty="0">
                <a:hlinkClick r:id="rId16" tooltip="Economics"/>
              </a:rPr>
              <a:t>economics</a:t>
            </a:r>
            <a:r>
              <a:rPr lang="en-US" dirty="0"/>
              <a:t> and can solve many problems that </a:t>
            </a:r>
            <a:r>
              <a:rPr lang="en-US" dirty="0">
                <a:hlinkClick r:id="rId17" tooltip="Elementary algebra"/>
              </a:rPr>
              <a:t>algebra</a:t>
            </a:r>
            <a:r>
              <a:rPr lang="en-US" dirty="0"/>
              <a:t> alone cannot.</a:t>
            </a:r>
          </a:p>
          <a:p>
            <a:pPr marL="0" indent="0">
              <a:buNone/>
            </a:pPr>
            <a:endParaRPr lang="en-US" dirty="0"/>
          </a:p>
        </p:txBody>
      </p:sp>
    </p:spTree>
    <p:extLst>
      <p:ext uri="{BB962C8B-B14F-4D97-AF65-F5344CB8AC3E}">
        <p14:creationId xmlns:p14="http://schemas.microsoft.com/office/powerpoint/2010/main" val="237825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t>Discrete </a:t>
            </a:r>
            <a:r>
              <a:rPr lang="en-US" sz="6600" b="1" dirty="0" smtClean="0"/>
              <a:t>mathematics</a:t>
            </a:r>
            <a:endParaRPr lang="en-US" sz="6600"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Discrete mathematics</a:t>
            </a:r>
            <a:r>
              <a:rPr lang="en-US" dirty="0"/>
              <a:t> is the study of </a:t>
            </a:r>
            <a:r>
              <a:rPr lang="en-US" dirty="0">
                <a:hlinkClick r:id="rId2" tooltip="Mathematics"/>
              </a:rPr>
              <a:t>mathematical</a:t>
            </a:r>
            <a:r>
              <a:rPr lang="en-US" dirty="0"/>
              <a:t> </a:t>
            </a:r>
            <a:r>
              <a:rPr lang="en-US" dirty="0">
                <a:hlinkClick r:id="rId3" tooltip="Mathematical structure"/>
              </a:rPr>
              <a:t>structures</a:t>
            </a:r>
            <a:r>
              <a:rPr lang="en-US" dirty="0"/>
              <a:t> that are fundamentally </a:t>
            </a:r>
            <a:r>
              <a:rPr lang="en-US" dirty="0">
                <a:hlinkClick r:id="rId4" tooltip="Discrete space"/>
              </a:rPr>
              <a:t>discrete</a:t>
            </a:r>
            <a:r>
              <a:rPr lang="en-US" dirty="0"/>
              <a:t> rather than continuous. In contrast to </a:t>
            </a:r>
            <a:r>
              <a:rPr lang="en-US" dirty="0">
                <a:hlinkClick r:id="rId5" tooltip="Real number"/>
              </a:rPr>
              <a:t>real numbers</a:t>
            </a:r>
            <a:r>
              <a:rPr lang="en-US" dirty="0"/>
              <a:t> that have the property of varying "smoothly", the objects studied in discrete mathematics – such as </a:t>
            </a:r>
            <a:r>
              <a:rPr lang="en-US" dirty="0">
                <a:hlinkClick r:id="rId6" tooltip="Integer"/>
              </a:rPr>
              <a:t>integers</a:t>
            </a:r>
            <a:r>
              <a:rPr lang="en-US" dirty="0"/>
              <a:t>, </a:t>
            </a:r>
            <a:r>
              <a:rPr lang="en-US" dirty="0">
                <a:hlinkClick r:id="rId7" tooltip="Graph (mathematics)"/>
              </a:rPr>
              <a:t>graphs</a:t>
            </a:r>
            <a:r>
              <a:rPr lang="en-US" dirty="0"/>
              <a:t>, and statements in </a:t>
            </a:r>
            <a:r>
              <a:rPr lang="en-US" dirty="0" smtClean="0">
                <a:hlinkClick r:id="rId8" tooltip="Mathematical logic"/>
              </a:rPr>
              <a:t>logic</a:t>
            </a:r>
            <a:r>
              <a:rPr lang="en-US" dirty="0" smtClean="0"/>
              <a:t> </a:t>
            </a:r>
            <a:r>
              <a:rPr lang="en-US" dirty="0"/>
              <a:t>– do not vary smoothly in this way, but have distinct, separated values</a:t>
            </a:r>
            <a:r>
              <a:rPr lang="en-US" dirty="0" smtClean="0"/>
              <a:t>. </a:t>
            </a:r>
            <a:r>
              <a:rPr lang="en-US" dirty="0"/>
              <a:t>Discrete mathematics therefore excludes topics in "continuous mathematics" such as </a:t>
            </a:r>
            <a:r>
              <a:rPr lang="en-US" dirty="0">
                <a:hlinkClick r:id="rId9" tooltip="Calculus"/>
              </a:rPr>
              <a:t>calculus</a:t>
            </a:r>
            <a:r>
              <a:rPr lang="en-US" dirty="0"/>
              <a:t> and </a:t>
            </a:r>
            <a:r>
              <a:rPr lang="en-US" dirty="0">
                <a:hlinkClick r:id="rId10" tooltip="Mathematical analysis"/>
              </a:rPr>
              <a:t>analysis</a:t>
            </a:r>
            <a:r>
              <a:rPr lang="en-US" dirty="0"/>
              <a:t>. Discrete objects can often be </a:t>
            </a:r>
            <a:r>
              <a:rPr lang="en-US" dirty="0">
                <a:hlinkClick r:id="rId11" tooltip="Enumeration"/>
              </a:rPr>
              <a:t>enumerated</a:t>
            </a:r>
            <a:r>
              <a:rPr lang="en-US" dirty="0"/>
              <a:t> by integers. More formally, discrete mathematics has been characterized as the branch of mathematics dealing with </a:t>
            </a:r>
            <a:r>
              <a:rPr lang="en-US" dirty="0">
                <a:hlinkClick r:id="rId12" tooltip="Countable set"/>
              </a:rPr>
              <a:t>countable </a:t>
            </a:r>
            <a:r>
              <a:rPr lang="en-US" dirty="0" smtClean="0">
                <a:hlinkClick r:id="rId12" tooltip="Countable set"/>
              </a:rPr>
              <a:t>sets</a:t>
            </a:r>
            <a:r>
              <a:rPr lang="en-US" dirty="0" smtClean="0"/>
              <a:t> </a:t>
            </a:r>
            <a:r>
              <a:rPr lang="en-US" dirty="0"/>
              <a:t>(sets that have the same cardinality as subsets of the natural numbers, including rational numbers but not real numbers). However, there is no exact definition of the term "discrete mathematics</a:t>
            </a:r>
            <a:r>
              <a:rPr lang="en-US" dirty="0" smtClean="0"/>
              <a:t>." </a:t>
            </a:r>
            <a:r>
              <a:rPr lang="en-US" dirty="0"/>
              <a:t>Indeed, discrete mathematics is described less by what is included than by what is excluded: continuously varying quantities and related notions.</a:t>
            </a:r>
          </a:p>
        </p:txBody>
      </p:sp>
    </p:spTree>
    <p:extLst>
      <p:ext uri="{BB962C8B-B14F-4D97-AF65-F5344CB8AC3E}">
        <p14:creationId xmlns:p14="http://schemas.microsoft.com/office/powerpoint/2010/main" val="4125889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a:t>Graph (mathematics</a:t>
            </a:r>
            <a:r>
              <a:rPr lang="en-US" sz="7200" b="1" dirty="0" smtClean="0"/>
              <a:t>)</a:t>
            </a:r>
            <a:endParaRPr lang="en-US" sz="7200"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A </a:t>
            </a:r>
            <a:r>
              <a:rPr lang="en-US" b="1" dirty="0"/>
              <a:t>graph</a:t>
            </a:r>
            <a:r>
              <a:rPr lang="en-US" dirty="0"/>
              <a:t> is a representation of a set of objects where some pairs of objects are connected by </a:t>
            </a:r>
            <a:r>
              <a:rPr lang="en-US" dirty="0">
                <a:hlinkClick r:id="rId2" tooltip="Link (geometry)"/>
              </a:rPr>
              <a:t>links</a:t>
            </a:r>
            <a:r>
              <a:rPr lang="en-US" dirty="0"/>
              <a:t>. The interconnected objects are represented by mathematical abstractions called </a:t>
            </a:r>
            <a:r>
              <a:rPr lang="en-US" i="1" dirty="0">
                <a:hlinkClick r:id="rId3" tooltip="Vertex (graph theory)"/>
              </a:rPr>
              <a:t>vertices</a:t>
            </a:r>
            <a:r>
              <a:rPr lang="en-US" dirty="0"/>
              <a:t>, and the links that connect some pairs of vertices are called </a:t>
            </a:r>
            <a:r>
              <a:rPr lang="en-US" i="1" dirty="0"/>
              <a:t>edges</a:t>
            </a:r>
            <a:r>
              <a:rPr lang="en-US" dirty="0" smtClean="0"/>
              <a:t>. </a:t>
            </a:r>
            <a:r>
              <a:rPr lang="en-US" dirty="0"/>
              <a:t>Typically, a graph is depicted in diagrammatic form as a set of dots for the vertices, joined by lines or curves for the edges. Graphs are one of the objects of study in </a:t>
            </a:r>
            <a:r>
              <a:rPr lang="en-US" dirty="0">
                <a:hlinkClick r:id="rId4" tooltip="Discrete mathematics"/>
              </a:rPr>
              <a:t>discrete mathematics</a:t>
            </a:r>
            <a:r>
              <a:rPr lang="en-US" dirty="0"/>
              <a:t>.</a:t>
            </a:r>
          </a:p>
          <a:p>
            <a:pPr marL="0" indent="0">
              <a:buNone/>
            </a:pPr>
            <a:r>
              <a:rPr lang="en-US" dirty="0"/>
              <a:t>The edges may be directed or undirected. For example, if the vertices represent people at a party, and there is an edge between two people if they shake hands, then this is an undirected graph, because if person A shook hands with person B, then person B also shook hands with person A. In contrast, if there is an edge from person A to person B when person A knows of person B, then this graph is directed, because knowledge of someone is not necessarily a </a:t>
            </a:r>
            <a:r>
              <a:rPr lang="en-US" dirty="0">
                <a:hlinkClick r:id="rId5" tooltip="Symmetric relation"/>
              </a:rPr>
              <a:t>symmetric relation</a:t>
            </a:r>
            <a:r>
              <a:rPr lang="en-US" dirty="0"/>
              <a:t> (that is, one person knowing another person does not necessarily imply the reverse; for example, many fans may know of a celebrity, but the celebrity is unlikely to know of all their fans). This latter type of graph is called a </a:t>
            </a:r>
            <a:r>
              <a:rPr lang="en-US" i="1" dirty="0"/>
              <a:t>directed</a:t>
            </a:r>
            <a:r>
              <a:rPr lang="en-US" dirty="0"/>
              <a:t> graph and the edges are called </a:t>
            </a:r>
            <a:r>
              <a:rPr lang="en-US" i="1" dirty="0"/>
              <a:t>directed edges</a:t>
            </a:r>
            <a:r>
              <a:rPr lang="en-US" dirty="0"/>
              <a:t> or </a:t>
            </a:r>
            <a:r>
              <a:rPr lang="en-US" i="1" dirty="0"/>
              <a:t>arcs</a:t>
            </a:r>
            <a:r>
              <a:rPr lang="en-US" dirty="0" smtClean="0"/>
              <a:t>.</a:t>
            </a:r>
            <a:endParaRPr lang="en-US" dirty="0"/>
          </a:p>
        </p:txBody>
      </p:sp>
    </p:spTree>
    <p:extLst>
      <p:ext uri="{BB962C8B-B14F-4D97-AF65-F5344CB8AC3E}">
        <p14:creationId xmlns:p14="http://schemas.microsoft.com/office/powerpoint/2010/main" val="3370870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dirty="0"/>
              <a:t>Graph </a:t>
            </a:r>
            <a:r>
              <a:rPr lang="en-US" sz="8800" b="1" dirty="0" smtClean="0"/>
              <a:t>theory</a:t>
            </a:r>
            <a:endParaRPr lang="en-US" sz="8800"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In </a:t>
            </a:r>
            <a:r>
              <a:rPr lang="en-US" dirty="0">
                <a:hlinkClick r:id="rId2" tooltip="Mathematics"/>
              </a:rPr>
              <a:t>mathematics</a:t>
            </a:r>
            <a:r>
              <a:rPr lang="en-US" dirty="0"/>
              <a:t> and </a:t>
            </a:r>
            <a:r>
              <a:rPr lang="en-US" dirty="0">
                <a:hlinkClick r:id="rId3" tooltip="Computer science"/>
              </a:rPr>
              <a:t>computer science</a:t>
            </a:r>
            <a:r>
              <a:rPr lang="en-US" dirty="0"/>
              <a:t>, </a:t>
            </a:r>
            <a:r>
              <a:rPr lang="en-US" b="1" dirty="0"/>
              <a:t>graph theory</a:t>
            </a:r>
            <a:r>
              <a:rPr lang="en-US" dirty="0"/>
              <a:t> is the study of </a:t>
            </a:r>
            <a:r>
              <a:rPr lang="en-US" i="1" dirty="0">
                <a:hlinkClick r:id="rId4" tooltip="Graph (mathematics)"/>
              </a:rPr>
              <a:t>graphs</a:t>
            </a:r>
            <a:r>
              <a:rPr lang="en-US" dirty="0"/>
              <a:t>, which are mathematical structures used to model pairwise relations between objects. A "graph" in this context is made up of "</a:t>
            </a:r>
            <a:r>
              <a:rPr lang="en-US" dirty="0">
                <a:hlinkClick r:id="rId5" tooltip="Vertex (graph theory)"/>
              </a:rPr>
              <a:t>vertices</a:t>
            </a:r>
            <a:r>
              <a:rPr lang="en-US" dirty="0"/>
              <a:t>" or "nodes" and lines called </a:t>
            </a:r>
            <a:r>
              <a:rPr lang="en-US" i="1" dirty="0"/>
              <a:t>edges</a:t>
            </a:r>
            <a:r>
              <a:rPr lang="en-US" dirty="0"/>
              <a:t> that connect them. A graph may be </a:t>
            </a:r>
            <a:r>
              <a:rPr lang="en-US" i="1" dirty="0"/>
              <a:t>undirected</a:t>
            </a:r>
            <a:r>
              <a:rPr lang="en-US" dirty="0"/>
              <a:t>, meaning that there is no distinction between the two vertices associated with each edge, or its edges may be </a:t>
            </a:r>
            <a:r>
              <a:rPr lang="en-US" i="1" dirty="0">
                <a:hlinkClick r:id="rId6" tooltip="Directed graph"/>
              </a:rPr>
              <a:t>directed</a:t>
            </a:r>
            <a:r>
              <a:rPr lang="en-US" dirty="0"/>
              <a:t> from one vertex to another; see </a:t>
            </a:r>
            <a:r>
              <a:rPr lang="en-US" dirty="0">
                <a:hlinkClick r:id="rId4" tooltip="Graph (mathematics)"/>
              </a:rPr>
              <a:t>graph (mathematics)</a:t>
            </a:r>
            <a:r>
              <a:rPr lang="en-US" dirty="0"/>
              <a:t> for more detailed definitions and for other variations in the types of graph that are commonly considered. Graphs are one of the prime objects of study in </a:t>
            </a:r>
            <a:r>
              <a:rPr lang="en-US" dirty="0">
                <a:hlinkClick r:id="rId7" tooltip="Discrete mathematics"/>
              </a:rPr>
              <a:t>discrete mathematics</a:t>
            </a:r>
            <a:r>
              <a:rPr lang="en-US" dirty="0" smtClean="0"/>
              <a:t>.</a:t>
            </a:r>
            <a:endParaRPr lang="en-US" dirty="0"/>
          </a:p>
        </p:txBody>
      </p:sp>
    </p:spTree>
    <p:extLst>
      <p:ext uri="{BB962C8B-B14F-4D97-AF65-F5344CB8AC3E}">
        <p14:creationId xmlns:p14="http://schemas.microsoft.com/office/powerpoint/2010/main" val="811952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solidFill>
                  <a:srgbClr val="FF0000"/>
                </a:solidFill>
              </a:rPr>
              <a:t>Proposition</a:t>
            </a:r>
            <a:endParaRPr lang="en-US" sz="9600"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sz="7200" b="1" dirty="0"/>
              <a:t>A proposition is a statement, which can only be true or false.</a:t>
            </a:r>
            <a:endParaRPr lang="en-US" sz="7200" dirty="0"/>
          </a:p>
        </p:txBody>
      </p:sp>
    </p:spTree>
    <p:extLst>
      <p:ext uri="{BB962C8B-B14F-4D97-AF65-F5344CB8AC3E}">
        <p14:creationId xmlns:p14="http://schemas.microsoft.com/office/powerpoint/2010/main" val="1365872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t>Mathematical logic</a:t>
            </a:r>
            <a:endParaRPr lang="en-US" sz="7200" dirty="0"/>
          </a:p>
        </p:txBody>
      </p:sp>
      <p:sp>
        <p:nvSpPr>
          <p:cNvPr id="3" name="Content Placeholder 2"/>
          <p:cNvSpPr>
            <a:spLocks noGrp="1"/>
          </p:cNvSpPr>
          <p:nvPr>
            <p:ph idx="1"/>
          </p:nvPr>
        </p:nvSpPr>
        <p:spPr/>
        <p:txBody>
          <a:bodyPr/>
          <a:lstStyle/>
          <a:p>
            <a:pPr marL="0" indent="0">
              <a:buNone/>
            </a:pPr>
            <a:r>
              <a:rPr lang="en-US" b="1" dirty="0" smtClean="0"/>
              <a:t>Mathematical logic</a:t>
            </a:r>
            <a:r>
              <a:rPr lang="en-US" dirty="0" smtClean="0"/>
              <a:t> is a subfield of </a:t>
            </a:r>
            <a:r>
              <a:rPr lang="en-US" dirty="0" smtClean="0">
                <a:hlinkClick r:id="rId2" tooltip="Mathematics"/>
              </a:rPr>
              <a:t>mathematics</a:t>
            </a:r>
            <a:r>
              <a:rPr lang="en-US" dirty="0" smtClean="0"/>
              <a:t> exploring the applications of formal </a:t>
            </a:r>
            <a:r>
              <a:rPr lang="en-US" dirty="0" smtClean="0">
                <a:hlinkClick r:id="rId3" tooltip="Logic"/>
              </a:rPr>
              <a:t>logic</a:t>
            </a:r>
            <a:r>
              <a:rPr lang="en-US" dirty="0" smtClean="0"/>
              <a:t> to mathematics. Topically, mathematical logic bears close connections to </a:t>
            </a:r>
            <a:r>
              <a:rPr lang="en-US" dirty="0" err="1" smtClean="0">
                <a:hlinkClick r:id="rId4" tooltip="Metamathematics"/>
              </a:rPr>
              <a:t>metamathematics</a:t>
            </a:r>
            <a:r>
              <a:rPr lang="en-US" dirty="0" smtClean="0"/>
              <a:t>, the </a:t>
            </a:r>
            <a:r>
              <a:rPr lang="en-US" dirty="0" smtClean="0">
                <a:hlinkClick r:id="rId5" tooltip="Foundations of mathematics"/>
              </a:rPr>
              <a:t>foundations of mathematics</a:t>
            </a:r>
            <a:r>
              <a:rPr lang="en-US" dirty="0" smtClean="0"/>
              <a:t>, and </a:t>
            </a:r>
            <a:r>
              <a:rPr lang="en-US" dirty="0" smtClean="0">
                <a:hlinkClick r:id="rId6" tooltip="Theoretical computer science"/>
              </a:rPr>
              <a:t>theoretical computer science</a:t>
            </a:r>
            <a:r>
              <a:rPr lang="en-US" dirty="0" smtClean="0"/>
              <a:t>. The unifying themes in mathematical logic include the study of the expressive power of </a:t>
            </a:r>
            <a:r>
              <a:rPr lang="en-US" dirty="0" smtClean="0">
                <a:hlinkClick r:id="rId7" tooltip="Formal system"/>
              </a:rPr>
              <a:t>formal systems</a:t>
            </a:r>
            <a:r>
              <a:rPr lang="en-US" dirty="0" smtClean="0"/>
              <a:t> and the </a:t>
            </a:r>
            <a:r>
              <a:rPr lang="en-US" dirty="0" smtClean="0">
                <a:hlinkClick r:id="rId8" tooltip="Deductive reasoning"/>
              </a:rPr>
              <a:t>deductive</a:t>
            </a:r>
            <a:r>
              <a:rPr lang="en-US" dirty="0" smtClean="0"/>
              <a:t> power of formal </a:t>
            </a:r>
            <a:r>
              <a:rPr lang="en-US" dirty="0" smtClean="0">
                <a:hlinkClick r:id="rId9" tooltip="Mathematical proof"/>
              </a:rPr>
              <a:t>proof</a:t>
            </a:r>
            <a:r>
              <a:rPr lang="en-US" dirty="0" smtClean="0"/>
              <a:t> systems.</a:t>
            </a:r>
          </a:p>
          <a:p>
            <a:pPr marL="0" indent="0">
              <a:buNone/>
            </a:pPr>
            <a:endParaRPr lang="en-US" dirty="0"/>
          </a:p>
        </p:txBody>
      </p:sp>
    </p:spTree>
    <p:extLst>
      <p:ext uri="{BB962C8B-B14F-4D97-AF65-F5344CB8AC3E}">
        <p14:creationId xmlns:p14="http://schemas.microsoft.com/office/powerpoint/2010/main" val="2302020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dirty="0">
                <a:solidFill>
                  <a:srgbClr val="FF0000"/>
                </a:solidFill>
              </a:rPr>
              <a:t>Physics vs. </a:t>
            </a:r>
            <a:r>
              <a:rPr lang="en-US" sz="8800" b="1" dirty="0" smtClean="0">
                <a:solidFill>
                  <a:srgbClr val="FF0000"/>
                </a:solidFill>
              </a:rPr>
              <a:t>math</a:t>
            </a:r>
            <a:endParaRPr lang="en-US" sz="8800" dirty="0">
              <a:solidFill>
                <a:srgbClr val="FF0000"/>
              </a:solidFill>
            </a:endParaRPr>
          </a:p>
        </p:txBody>
      </p:sp>
      <p:sp>
        <p:nvSpPr>
          <p:cNvPr id="3" name="Content Placeholder 2"/>
          <p:cNvSpPr>
            <a:spLocks noGrp="1"/>
          </p:cNvSpPr>
          <p:nvPr>
            <p:ph idx="1"/>
          </p:nvPr>
        </p:nvSpPr>
        <p:spPr/>
        <p:txBody>
          <a:bodyPr>
            <a:noAutofit/>
          </a:bodyPr>
          <a:lstStyle/>
          <a:p>
            <a:pPr marL="0" indent="0">
              <a:buNone/>
            </a:pPr>
            <a:r>
              <a:rPr lang="en-US" sz="7200" b="1" dirty="0"/>
              <a:t>What are physics and math similarities and differences</a:t>
            </a:r>
            <a:r>
              <a:rPr lang="en-US" sz="7200" b="1" dirty="0" smtClean="0"/>
              <a:t>?</a:t>
            </a:r>
            <a:endParaRPr lang="en-US" sz="7200" dirty="0"/>
          </a:p>
        </p:txBody>
      </p:sp>
    </p:spTree>
    <p:extLst>
      <p:ext uri="{BB962C8B-B14F-4D97-AF65-F5344CB8AC3E}">
        <p14:creationId xmlns:p14="http://schemas.microsoft.com/office/powerpoint/2010/main" val="3793818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solidFill>
                  <a:srgbClr val="FF0000"/>
                </a:solidFill>
              </a:rPr>
              <a:t>Fuzzy </a:t>
            </a:r>
            <a:r>
              <a:rPr lang="en-US" sz="9600" b="1" dirty="0" smtClean="0">
                <a:solidFill>
                  <a:srgbClr val="FF0000"/>
                </a:solidFill>
              </a:rPr>
              <a:t>logic</a:t>
            </a:r>
            <a:endParaRPr lang="en-US" sz="9600"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b="1" dirty="0"/>
              <a:t>Fuzzy logic</a:t>
            </a:r>
            <a:r>
              <a:rPr lang="en-US" dirty="0"/>
              <a:t> is a form of </a:t>
            </a:r>
            <a:r>
              <a:rPr lang="en-US" dirty="0">
                <a:hlinkClick r:id="rId2" tooltip="Many-valued logic"/>
              </a:rPr>
              <a:t>many-valued logic</a:t>
            </a:r>
            <a:r>
              <a:rPr lang="en-US" dirty="0"/>
              <a:t>; it deals with </a:t>
            </a:r>
            <a:r>
              <a:rPr lang="en-US" dirty="0">
                <a:hlinkClick r:id="rId3" tooltip="Reasoning"/>
              </a:rPr>
              <a:t>reasoning</a:t>
            </a:r>
            <a:r>
              <a:rPr lang="en-US" dirty="0"/>
              <a:t> that is approximate rather than fixed and exact. Compared to traditional </a:t>
            </a:r>
            <a:r>
              <a:rPr lang="en-US" dirty="0">
                <a:hlinkClick r:id="rId4" tooltip="wiktionary:binary"/>
              </a:rPr>
              <a:t>binary</a:t>
            </a:r>
            <a:r>
              <a:rPr lang="en-US" dirty="0"/>
              <a:t> sets (where variables may take on </a:t>
            </a:r>
            <a:r>
              <a:rPr lang="en-US" dirty="0">
                <a:hlinkClick r:id="rId5" tooltip="Two-valued logic"/>
              </a:rPr>
              <a:t>true or false values</a:t>
            </a:r>
            <a:r>
              <a:rPr lang="en-US" dirty="0"/>
              <a:t>), fuzzy logic variables may have a </a:t>
            </a:r>
            <a:r>
              <a:rPr lang="en-US" dirty="0">
                <a:hlinkClick r:id="rId6" tooltip="Truth value"/>
              </a:rPr>
              <a:t>truth value</a:t>
            </a:r>
            <a:r>
              <a:rPr lang="en-US" dirty="0"/>
              <a:t> that ranges in degree between 0 and 1. Fuzzy logic has been extended to handle the concept of partial truth, where the truth value may range between completely true and completely false</a:t>
            </a:r>
            <a:r>
              <a:rPr lang="en-US" dirty="0" smtClean="0"/>
              <a:t>. </a:t>
            </a:r>
            <a:r>
              <a:rPr lang="en-US" dirty="0"/>
              <a:t>Furthermore, when </a:t>
            </a:r>
            <a:r>
              <a:rPr lang="en-US" dirty="0">
                <a:hlinkClick r:id="rId7" tooltip="Linguistic"/>
              </a:rPr>
              <a:t>linguistic</a:t>
            </a:r>
            <a:r>
              <a:rPr lang="en-US" dirty="0"/>
              <a:t> variables are used, these degrees may be managed by specific functions. Irrationality can be described in terms of what is known as the </a:t>
            </a:r>
            <a:r>
              <a:rPr lang="en-US" dirty="0" err="1"/>
              <a:t>fuzzjective</a:t>
            </a:r>
            <a:r>
              <a:rPr lang="en-US" dirty="0"/>
              <a:t>.</a:t>
            </a:r>
          </a:p>
        </p:txBody>
      </p:sp>
    </p:spTree>
    <p:extLst>
      <p:ext uri="{BB962C8B-B14F-4D97-AF65-F5344CB8AC3E}">
        <p14:creationId xmlns:p14="http://schemas.microsoft.com/office/powerpoint/2010/main" val="3521113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solidFill>
                  <a:srgbClr val="FF0000"/>
                </a:solidFill>
              </a:rPr>
              <a:t>Quantum </a:t>
            </a:r>
            <a:r>
              <a:rPr lang="en-US" sz="9600" b="1" dirty="0" smtClean="0">
                <a:solidFill>
                  <a:srgbClr val="FF0000"/>
                </a:solidFill>
              </a:rPr>
              <a:t>logic</a:t>
            </a:r>
            <a:endParaRPr lang="en-US" sz="9600"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Quantum </a:t>
            </a:r>
            <a:r>
              <a:rPr lang="en-US" b="1" dirty="0"/>
              <a:t>logic</a:t>
            </a:r>
            <a:r>
              <a:rPr lang="en-US" dirty="0"/>
              <a:t> is a set of rules for </a:t>
            </a:r>
            <a:r>
              <a:rPr lang="en-US" dirty="0">
                <a:hlinkClick r:id="rId2" tooltip="Reasoning"/>
              </a:rPr>
              <a:t>reasoning</a:t>
            </a:r>
            <a:r>
              <a:rPr lang="en-US" dirty="0"/>
              <a:t> about </a:t>
            </a:r>
            <a:r>
              <a:rPr lang="en-US" dirty="0">
                <a:hlinkClick r:id="rId3" tooltip="Proposition"/>
              </a:rPr>
              <a:t>propositions</a:t>
            </a:r>
            <a:r>
              <a:rPr lang="en-US" dirty="0"/>
              <a:t> which takes the principles of quantum theory into account. This research area and its name originated in the 1936 paper by </a:t>
            </a:r>
            <a:r>
              <a:rPr lang="en-US" dirty="0">
                <a:hlinkClick r:id="rId4" tooltip="Garrett Birkhoff"/>
              </a:rPr>
              <a:t>Garrett </a:t>
            </a:r>
            <a:r>
              <a:rPr lang="en-US" dirty="0" err="1">
                <a:hlinkClick r:id="rId4" tooltip="Garrett Birkhoff"/>
              </a:rPr>
              <a:t>Birkhoff</a:t>
            </a:r>
            <a:r>
              <a:rPr lang="en-US" dirty="0"/>
              <a:t> and </a:t>
            </a:r>
            <a:r>
              <a:rPr lang="en-US" dirty="0">
                <a:hlinkClick r:id="rId5" tooltip="John von Neumann"/>
              </a:rPr>
              <a:t>John von Neumann</a:t>
            </a:r>
            <a:r>
              <a:rPr lang="en-US" dirty="0"/>
              <a:t>, who were attempting to reconcile the apparent inconsistency of </a:t>
            </a:r>
            <a:r>
              <a:rPr lang="en-US" dirty="0">
                <a:hlinkClick r:id="rId6" tooltip="Classical logic"/>
              </a:rPr>
              <a:t>classical logic</a:t>
            </a:r>
            <a:r>
              <a:rPr lang="en-US" dirty="0"/>
              <a:t> with the facts concerning the measurement of </a:t>
            </a:r>
            <a:r>
              <a:rPr lang="en-US" dirty="0">
                <a:hlinkClick r:id="rId7" tooltip="Complementarity (physics)"/>
              </a:rPr>
              <a:t>complementary variables</a:t>
            </a:r>
            <a:r>
              <a:rPr lang="en-US" dirty="0"/>
              <a:t> in quantum mechanics, such as </a:t>
            </a:r>
            <a:r>
              <a:rPr lang="en-US" dirty="0">
                <a:hlinkClick r:id="rId8" tooltip="Position operator"/>
              </a:rPr>
              <a:t>position</a:t>
            </a:r>
            <a:r>
              <a:rPr lang="en-US" dirty="0"/>
              <a:t> and </a:t>
            </a:r>
            <a:r>
              <a:rPr lang="en-US" dirty="0">
                <a:hlinkClick r:id="rId9" tooltip="Momentum operator"/>
              </a:rPr>
              <a:t>momentum</a:t>
            </a:r>
            <a:r>
              <a:rPr lang="en-US" dirty="0"/>
              <a:t>.</a:t>
            </a:r>
          </a:p>
          <a:p>
            <a:pPr marL="0" indent="0">
              <a:buNone/>
            </a:pPr>
            <a:r>
              <a:rPr lang="en-US" dirty="0"/>
              <a:t>Quantum logic can be formulated either as a modified version of </a:t>
            </a:r>
            <a:r>
              <a:rPr lang="en-US" dirty="0">
                <a:hlinkClick r:id="rId10" tooltip="Propositional logic"/>
              </a:rPr>
              <a:t>propositional logic</a:t>
            </a:r>
            <a:r>
              <a:rPr lang="en-US" dirty="0"/>
              <a:t> or as a </a:t>
            </a:r>
            <a:r>
              <a:rPr lang="en-US" dirty="0" err="1">
                <a:hlinkClick r:id="rId11" tooltip="Noncommutative logic"/>
              </a:rPr>
              <a:t>noncommutative</a:t>
            </a:r>
            <a:r>
              <a:rPr lang="en-US" dirty="0"/>
              <a:t> and non-associative </a:t>
            </a:r>
            <a:r>
              <a:rPr lang="en-US" dirty="0">
                <a:hlinkClick r:id="rId12" tooltip="Multi-valued logic"/>
              </a:rPr>
              <a:t>many-valued (MV) logic</a:t>
            </a:r>
            <a:r>
              <a:rPr lang="en-US" dirty="0" smtClean="0"/>
              <a:t>.</a:t>
            </a:r>
            <a:endParaRPr lang="en-US" dirty="0"/>
          </a:p>
        </p:txBody>
      </p:sp>
    </p:spTree>
    <p:extLst>
      <p:ext uri="{BB962C8B-B14F-4D97-AF65-F5344CB8AC3E}">
        <p14:creationId xmlns:p14="http://schemas.microsoft.com/office/powerpoint/2010/main" val="3721239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a:solidFill>
                  <a:srgbClr val="FF0000"/>
                </a:solidFill>
                <a:hlinkClick r:id="rId2" tooltip="Argument"/>
              </a:rPr>
              <a:t>A</a:t>
            </a:r>
            <a:r>
              <a:rPr lang="en-US" sz="9600" b="1" dirty="0" smtClean="0">
                <a:solidFill>
                  <a:srgbClr val="FF0000"/>
                </a:solidFill>
                <a:hlinkClick r:id="rId2" tooltip="Argument"/>
              </a:rPr>
              <a:t>rgument</a:t>
            </a:r>
            <a:endParaRPr lang="en-US" sz="9600"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An </a:t>
            </a:r>
            <a:r>
              <a:rPr lang="en-US" b="1" dirty="0" smtClean="0">
                <a:hlinkClick r:id="rId2" tooltip="Argument"/>
              </a:rPr>
              <a:t>argument</a:t>
            </a:r>
            <a:r>
              <a:rPr lang="en-US" dirty="0" smtClean="0"/>
              <a:t>, more fully a premise-conclusion argument, is a two-part system composed of premises and conclusion. An argument is </a:t>
            </a:r>
            <a:r>
              <a:rPr lang="en-US" i="1" dirty="0" smtClean="0">
                <a:hlinkClick r:id="rId3" tooltip="Validity"/>
              </a:rPr>
              <a:t>valid</a:t>
            </a:r>
            <a:r>
              <a:rPr lang="en-US" dirty="0" smtClean="0"/>
              <a:t> </a:t>
            </a:r>
            <a:r>
              <a:rPr lang="en-US" dirty="0" smtClean="0">
                <a:hlinkClick r:id="rId4" tooltip="If and only if"/>
              </a:rPr>
              <a:t>if and only if</a:t>
            </a:r>
            <a:r>
              <a:rPr lang="en-US" dirty="0" smtClean="0"/>
              <a:t> its conclusion is a </a:t>
            </a:r>
            <a:r>
              <a:rPr lang="en-US" dirty="0" smtClean="0">
                <a:hlinkClick r:id="rId5" tooltip="Consequence"/>
              </a:rPr>
              <a:t>consequence</a:t>
            </a:r>
            <a:r>
              <a:rPr lang="en-US" dirty="0" smtClean="0"/>
              <a:t> of its premises. Every premise set has infinitely many consequences each giving rise to a valid argument. Some consequences are obviously so but most are not: most are hidden consequences. Most valid arguments are not yet known to be valid. To determine validity in non-obvious cases deductive reasoning is required. There is no deductive reasoning in an argument </a:t>
            </a:r>
            <a:r>
              <a:rPr lang="en-US" i="1" dirty="0" smtClean="0"/>
              <a:t>per se</a:t>
            </a:r>
            <a:r>
              <a:rPr lang="en-US" dirty="0" smtClean="0"/>
              <a:t>; such must come from the outside.</a:t>
            </a:r>
          </a:p>
        </p:txBody>
      </p:sp>
    </p:spTree>
    <p:extLst>
      <p:ext uri="{BB962C8B-B14F-4D97-AF65-F5344CB8AC3E}">
        <p14:creationId xmlns:p14="http://schemas.microsoft.com/office/powerpoint/2010/main" val="14673704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t>P</a:t>
            </a:r>
            <a:r>
              <a:rPr lang="ru-RU" sz="9600" b="1" dirty="0" smtClean="0"/>
              <a:t>roof</a:t>
            </a:r>
            <a:endParaRPr lang="en-US" sz="9600" dirty="0"/>
          </a:p>
        </p:txBody>
      </p:sp>
      <p:sp>
        <p:nvSpPr>
          <p:cNvPr id="3" name="Content Placeholder 2"/>
          <p:cNvSpPr>
            <a:spLocks noGrp="1"/>
          </p:cNvSpPr>
          <p:nvPr>
            <p:ph idx="1"/>
          </p:nvPr>
        </p:nvSpPr>
        <p:spPr/>
        <p:txBody>
          <a:bodyPr>
            <a:normAutofit fontScale="85000" lnSpcReduction="20000"/>
          </a:bodyPr>
          <a:lstStyle/>
          <a:p>
            <a:pPr marL="0" indent="0">
              <a:buNone/>
            </a:pPr>
            <a:r>
              <a:rPr lang="ru-RU" dirty="0"/>
              <a:t>In </a:t>
            </a:r>
            <a:r>
              <a:rPr lang="ru-RU" u="sng" dirty="0">
                <a:hlinkClick r:id="rId2" tooltip="Mathematics"/>
              </a:rPr>
              <a:t>mathematics</a:t>
            </a:r>
            <a:r>
              <a:rPr lang="ru-RU" dirty="0"/>
              <a:t>, a </a:t>
            </a:r>
            <a:r>
              <a:rPr lang="ru-RU" b="1" dirty="0"/>
              <a:t>proof</a:t>
            </a:r>
            <a:r>
              <a:rPr lang="ru-RU" dirty="0"/>
              <a:t> is a deductive argument for a </a:t>
            </a:r>
            <a:r>
              <a:rPr lang="ru-RU" u="sng" dirty="0">
                <a:hlinkClick r:id="rId3" tooltip="Mathematical statement"/>
              </a:rPr>
              <a:t>mathematical statement</a:t>
            </a:r>
            <a:r>
              <a:rPr lang="ru-RU" dirty="0"/>
              <a:t>. In the </a:t>
            </a:r>
            <a:r>
              <a:rPr lang="ru-RU" u="sng" dirty="0">
                <a:hlinkClick r:id="rId4" tooltip="Argument-deduction-proof distinctions"/>
              </a:rPr>
              <a:t>argument</a:t>
            </a:r>
            <a:r>
              <a:rPr lang="ru-RU" dirty="0"/>
              <a:t>, other previously established statements, such as </a:t>
            </a:r>
            <a:r>
              <a:rPr lang="ru-RU" u="sng" dirty="0">
                <a:hlinkClick r:id="rId5" tooltip="Theorems"/>
              </a:rPr>
              <a:t>theorems</a:t>
            </a:r>
            <a:r>
              <a:rPr lang="ru-RU" dirty="0"/>
              <a:t>, can be used. In principle, a proof can be traced back to self-evident or assumed statements, known as </a:t>
            </a:r>
            <a:r>
              <a:rPr lang="ru-RU" u="sng">
                <a:hlinkClick r:id="rId6" tooltip="Axiom"/>
              </a:rPr>
              <a:t>axioms</a:t>
            </a:r>
            <a:r>
              <a:rPr lang="ru-RU" smtClean="0"/>
              <a:t>. </a:t>
            </a:r>
            <a:r>
              <a:rPr lang="ru-RU" dirty="0"/>
              <a:t>Proofs are examples of </a:t>
            </a:r>
            <a:r>
              <a:rPr lang="ru-RU" u="sng" dirty="0">
                <a:hlinkClick r:id="rId7" tooltip="Deductive reasoning"/>
              </a:rPr>
              <a:t>deductive reasoning</a:t>
            </a:r>
            <a:r>
              <a:rPr lang="ru-RU" dirty="0"/>
              <a:t> and are distinguished from </a:t>
            </a:r>
            <a:r>
              <a:rPr lang="ru-RU" u="sng" dirty="0">
                <a:hlinkClick r:id="rId8" tooltip="Inductive reasoning"/>
              </a:rPr>
              <a:t>inductive</a:t>
            </a:r>
            <a:r>
              <a:rPr lang="ru-RU" dirty="0"/>
              <a:t> or </a:t>
            </a:r>
            <a:r>
              <a:rPr lang="ru-RU" u="sng" dirty="0">
                <a:hlinkClick r:id="rId9" tooltip="Empirical"/>
              </a:rPr>
              <a:t>empirical</a:t>
            </a:r>
            <a:r>
              <a:rPr lang="ru-RU" dirty="0"/>
              <a:t> arguments; a proof must demonstrate that a statement is always true (occasionally by listing </a:t>
            </a:r>
            <a:r>
              <a:rPr lang="ru-RU" i="1" dirty="0"/>
              <a:t>all</a:t>
            </a:r>
            <a:r>
              <a:rPr lang="ru-RU" dirty="0"/>
              <a:t> possible cases and showing that it holds in each), rather than enumerate many confirmatory cases. An unproven statement that is believed true is known as a </a:t>
            </a:r>
            <a:r>
              <a:rPr lang="ru-RU" u="sng" dirty="0">
                <a:hlinkClick r:id="rId10" tooltip="Conjecture"/>
              </a:rPr>
              <a:t>conjecture</a:t>
            </a:r>
            <a:r>
              <a:rPr lang="ru-RU" dirty="0"/>
              <a:t>.</a:t>
            </a:r>
            <a:endParaRPr lang="en-US" dirty="0"/>
          </a:p>
        </p:txBody>
      </p:sp>
    </p:spTree>
    <p:extLst>
      <p:ext uri="{BB962C8B-B14F-4D97-AF65-F5344CB8AC3E}">
        <p14:creationId xmlns:p14="http://schemas.microsoft.com/office/powerpoint/2010/main" val="3164363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Induction</a:t>
            </a:r>
            <a:endParaRPr lang="en-US" sz="9600"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Mathematical induction</a:t>
            </a:r>
            <a:r>
              <a:rPr lang="en-US" dirty="0" smtClean="0"/>
              <a:t> is a method of </a:t>
            </a:r>
            <a:r>
              <a:rPr lang="en-US" dirty="0" smtClean="0">
                <a:hlinkClick r:id="rId2" tooltip="Mathematical proof"/>
              </a:rPr>
              <a:t>mathematical proof</a:t>
            </a:r>
            <a:r>
              <a:rPr lang="en-US" dirty="0" smtClean="0"/>
              <a:t> typically used to establish a given statement for all </a:t>
            </a:r>
            <a:r>
              <a:rPr lang="en-US" dirty="0" smtClean="0">
                <a:hlinkClick r:id="rId3" tooltip="Natural number"/>
              </a:rPr>
              <a:t>natural numbers</a:t>
            </a:r>
            <a:r>
              <a:rPr lang="en-US" dirty="0" smtClean="0"/>
              <a:t>. It is a form of </a:t>
            </a:r>
            <a:r>
              <a:rPr lang="en-US" dirty="0" smtClean="0">
                <a:hlinkClick r:id="rId4" tooltip="Direct proof"/>
              </a:rPr>
              <a:t>direct proof</a:t>
            </a:r>
            <a:r>
              <a:rPr lang="en-US" dirty="0" smtClean="0"/>
              <a:t>, and it is done in two steps. The first step, known as the </a:t>
            </a:r>
            <a:r>
              <a:rPr lang="en-US" b="1" dirty="0" smtClean="0"/>
              <a:t>base case</a:t>
            </a:r>
            <a:r>
              <a:rPr lang="en-US" dirty="0" smtClean="0"/>
              <a:t>, is to prove the given statement for the first natural number. The second step, known as the </a:t>
            </a:r>
            <a:r>
              <a:rPr lang="en-US" b="1" dirty="0" smtClean="0"/>
              <a:t>inductive step</a:t>
            </a:r>
            <a:r>
              <a:rPr lang="en-US" dirty="0" smtClean="0"/>
              <a:t>, is to prove that the given statement for any one natural number </a:t>
            </a:r>
            <a:r>
              <a:rPr lang="en-US" dirty="0" smtClean="0">
                <a:hlinkClick r:id="rId5" tooltip="Material conditional"/>
              </a:rPr>
              <a:t>implies</a:t>
            </a:r>
            <a:r>
              <a:rPr lang="en-US" dirty="0" smtClean="0"/>
              <a:t> the given statement for the next natural number. From these two steps, mathematical induction is the </a:t>
            </a:r>
            <a:r>
              <a:rPr lang="en-US" dirty="0" smtClean="0">
                <a:hlinkClick r:id="rId6" tooltip="Rule of inference"/>
              </a:rPr>
              <a:t>rule</a:t>
            </a:r>
            <a:r>
              <a:rPr lang="en-US" dirty="0" smtClean="0"/>
              <a:t> from which we infer that the given statement is established for all natural numbers.</a:t>
            </a:r>
          </a:p>
        </p:txBody>
      </p:sp>
    </p:spTree>
    <p:extLst>
      <p:ext uri="{BB962C8B-B14F-4D97-AF65-F5344CB8AC3E}">
        <p14:creationId xmlns:p14="http://schemas.microsoft.com/office/powerpoint/2010/main" val="42739832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solidFill>
                  <a:srgbClr val="FF0000"/>
                </a:solidFill>
              </a:rPr>
              <a:t>Axiom</a:t>
            </a:r>
            <a:endParaRPr lang="en-US" sz="9600"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dirty="0"/>
              <a:t>An </a:t>
            </a:r>
            <a:r>
              <a:rPr lang="en-US" b="1" dirty="0"/>
              <a:t>axiom</a:t>
            </a:r>
            <a:r>
              <a:rPr lang="en-US" dirty="0"/>
              <a:t> or </a:t>
            </a:r>
            <a:r>
              <a:rPr lang="en-US" b="1" dirty="0"/>
              <a:t>postulate</a:t>
            </a:r>
            <a:r>
              <a:rPr lang="en-US" dirty="0"/>
              <a:t> is a premise or starting point of reasoning. As classically conceived, an axiom is a premise so </a:t>
            </a:r>
            <a:r>
              <a:rPr lang="en-US" dirty="0">
                <a:hlinkClick r:id="rId2" tooltip="Self-evidence"/>
              </a:rPr>
              <a:t>evident</a:t>
            </a:r>
            <a:r>
              <a:rPr lang="en-US" dirty="0"/>
              <a:t> as to be accepted as true without controversy</a:t>
            </a:r>
            <a:r>
              <a:rPr lang="en-US" dirty="0" smtClean="0"/>
              <a:t>. </a:t>
            </a:r>
            <a:r>
              <a:rPr lang="en-US" dirty="0"/>
              <a:t>The word comes from the Greek </a:t>
            </a:r>
            <a:r>
              <a:rPr lang="en-US" i="1" dirty="0" err="1"/>
              <a:t>axíōma</a:t>
            </a:r>
            <a:r>
              <a:rPr lang="en-US" dirty="0"/>
              <a:t> (</a:t>
            </a:r>
            <a:r>
              <a:rPr lang="en-US" dirty="0" err="1">
                <a:hlinkClick r:id="rId3" tooltip="wikt:ἀξίωμα"/>
              </a:rPr>
              <a:t>ἀξίωμ</a:t>
            </a:r>
            <a:r>
              <a:rPr lang="en-US" dirty="0">
                <a:hlinkClick r:id="rId3" tooltip="wikt:ἀξίωμα"/>
              </a:rPr>
              <a:t>α</a:t>
            </a:r>
            <a:r>
              <a:rPr lang="en-US" dirty="0"/>
              <a:t>) 'that which is thought worthy or fit' or 'that which commends itself as evident</a:t>
            </a:r>
            <a:r>
              <a:rPr lang="en-US" dirty="0" smtClean="0"/>
              <a:t>.' </a:t>
            </a:r>
            <a:r>
              <a:rPr lang="en-US" dirty="0"/>
              <a:t>As used in modern </a:t>
            </a:r>
            <a:r>
              <a:rPr lang="en-US" dirty="0">
                <a:hlinkClick r:id="rId4" tooltip="Logic"/>
              </a:rPr>
              <a:t>logic</a:t>
            </a:r>
            <a:r>
              <a:rPr lang="en-US" dirty="0"/>
              <a:t>, an axiom is simply a premise or starting point for reasoning.</a:t>
            </a:r>
            <a:r>
              <a:rPr lang="en-US" baseline="30000" dirty="0">
                <a:hlinkClick r:id="rId5"/>
              </a:rPr>
              <a:t>[4]</a:t>
            </a:r>
            <a:r>
              <a:rPr lang="en-US" dirty="0"/>
              <a:t> Axioms define and delimit the realm of </a:t>
            </a:r>
            <a:r>
              <a:rPr lang="en-US" dirty="0">
                <a:hlinkClick r:id="rId6" tooltip="Analysis"/>
              </a:rPr>
              <a:t>analysis</a:t>
            </a:r>
            <a:r>
              <a:rPr lang="en-US" dirty="0"/>
              <a:t>; the relative truth of an axiom is taken for granted within the particular domain of analysis, and serves as a starting point for deducing and inferring other relative truths. No explicit view regarding the absolute truth of axioms is ever taken in the context of modern mathematics, as such a thing is considered to be an irrelevant and impossible contradiction in terms.</a:t>
            </a:r>
          </a:p>
          <a:p>
            <a:pPr marL="0" indent="0">
              <a:buNone/>
            </a:pPr>
            <a:endParaRPr lang="en-US" dirty="0"/>
          </a:p>
        </p:txBody>
      </p:sp>
    </p:spTree>
    <p:extLst>
      <p:ext uri="{BB962C8B-B14F-4D97-AF65-F5344CB8AC3E}">
        <p14:creationId xmlns:p14="http://schemas.microsoft.com/office/powerpoint/2010/main" val="1437536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solidFill>
                  <a:srgbClr val="FF0000"/>
                </a:solidFill>
              </a:rPr>
              <a:t>Theorem</a:t>
            </a:r>
            <a:endParaRPr lang="en-US" sz="9600"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 </a:t>
            </a:r>
            <a:r>
              <a:rPr lang="en-US" b="1" dirty="0"/>
              <a:t>theorem</a:t>
            </a:r>
            <a:r>
              <a:rPr lang="en-US" dirty="0"/>
              <a:t> is a </a:t>
            </a:r>
            <a:r>
              <a:rPr lang="en-US" dirty="0">
                <a:hlinkClick r:id="rId2" tooltip="Statement (logic)"/>
              </a:rPr>
              <a:t>statement</a:t>
            </a:r>
            <a:r>
              <a:rPr lang="en-US" dirty="0"/>
              <a:t> that has been </a:t>
            </a:r>
            <a:r>
              <a:rPr lang="en-US" dirty="0">
                <a:hlinkClick r:id="rId3" tooltip="Mathematical proof"/>
              </a:rPr>
              <a:t>proven</a:t>
            </a:r>
            <a:r>
              <a:rPr lang="en-US" dirty="0"/>
              <a:t> on the basis of previously established statements, such as other theorems—and generally accepted statements, such as </a:t>
            </a:r>
            <a:r>
              <a:rPr lang="en-US" dirty="0">
                <a:hlinkClick r:id="rId4" tooltip="Axiom"/>
              </a:rPr>
              <a:t>axioms</a:t>
            </a:r>
            <a:r>
              <a:rPr lang="en-US" dirty="0"/>
              <a:t>. The proof of a mathematical theorem is a logical argument for the theorem statement given in accord with the rules of a </a:t>
            </a:r>
            <a:r>
              <a:rPr lang="en-US" dirty="0">
                <a:hlinkClick r:id="rId5" tooltip="Deductive system"/>
              </a:rPr>
              <a:t>deductive system</a:t>
            </a:r>
            <a:r>
              <a:rPr lang="en-US" dirty="0"/>
              <a:t>. The proof of a theorem is often interpreted as justification of the truth of the theorem statement. In light of the requirement that theorems be proved, the concept of a theorem is fundamentally </a:t>
            </a:r>
            <a:r>
              <a:rPr lang="en-US" i="1" dirty="0">
                <a:hlinkClick r:id="rId6" tooltip="Deductive"/>
              </a:rPr>
              <a:t>deductive</a:t>
            </a:r>
            <a:r>
              <a:rPr lang="en-US" dirty="0"/>
              <a:t>, in contrast to the notion of a scientific </a:t>
            </a:r>
            <a:r>
              <a:rPr lang="en-US" dirty="0">
                <a:hlinkClick r:id="rId7" tooltip="Theory"/>
              </a:rPr>
              <a:t>theory</a:t>
            </a:r>
            <a:r>
              <a:rPr lang="en-US" dirty="0"/>
              <a:t>, which is </a:t>
            </a:r>
            <a:r>
              <a:rPr lang="en-US" i="1" dirty="0">
                <a:hlinkClick r:id="rId8" tooltip="Empirical"/>
              </a:rPr>
              <a:t>empirical</a:t>
            </a:r>
            <a:r>
              <a:rPr lang="en-US" dirty="0"/>
              <a:t>.</a:t>
            </a:r>
          </a:p>
        </p:txBody>
      </p:sp>
    </p:spTree>
    <p:extLst>
      <p:ext uri="{BB962C8B-B14F-4D97-AF65-F5344CB8AC3E}">
        <p14:creationId xmlns:p14="http://schemas.microsoft.com/office/powerpoint/2010/main" val="41682550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Artificial neural </a:t>
            </a:r>
            <a:r>
              <a:rPr lang="en-US" sz="6000" b="1" dirty="0" smtClean="0"/>
              <a:t>network</a:t>
            </a:r>
            <a:endParaRPr lang="en-US" sz="6000"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Artificial </a:t>
            </a:r>
            <a:r>
              <a:rPr lang="en-US" b="1" dirty="0"/>
              <a:t>neural networks</a:t>
            </a:r>
            <a:r>
              <a:rPr lang="en-US" dirty="0"/>
              <a:t> (</a:t>
            </a:r>
            <a:r>
              <a:rPr lang="en-US" b="1" dirty="0"/>
              <a:t>ANNs</a:t>
            </a:r>
            <a:r>
              <a:rPr lang="en-US" dirty="0"/>
              <a:t>) are computational </a:t>
            </a:r>
            <a:r>
              <a:rPr lang="en-US" dirty="0">
                <a:hlinkClick r:id="rId2" tooltip="Statistical model"/>
              </a:rPr>
              <a:t>models</a:t>
            </a:r>
            <a:r>
              <a:rPr lang="en-US" dirty="0"/>
              <a:t> inspired by an animal's </a:t>
            </a:r>
            <a:r>
              <a:rPr lang="en-US" dirty="0">
                <a:hlinkClick r:id="rId3" tooltip="Central nervous system"/>
              </a:rPr>
              <a:t>central nervous systems</a:t>
            </a:r>
            <a:r>
              <a:rPr lang="en-US" dirty="0"/>
              <a:t> (in particular the </a:t>
            </a:r>
            <a:r>
              <a:rPr lang="en-US" dirty="0">
                <a:hlinkClick r:id="rId4" tooltip="Brain"/>
              </a:rPr>
              <a:t>brain</a:t>
            </a:r>
            <a:r>
              <a:rPr lang="en-US" dirty="0"/>
              <a:t>) which is capable of </a:t>
            </a:r>
            <a:r>
              <a:rPr lang="en-US" dirty="0">
                <a:hlinkClick r:id="rId5" tooltip="Machine learning"/>
              </a:rPr>
              <a:t>machine learning</a:t>
            </a:r>
            <a:r>
              <a:rPr lang="en-US" dirty="0"/>
              <a:t> as well as </a:t>
            </a:r>
            <a:r>
              <a:rPr lang="en-US" dirty="0">
                <a:hlinkClick r:id="rId6" tooltip="Pattern recognition"/>
              </a:rPr>
              <a:t>pattern recognition</a:t>
            </a:r>
            <a:r>
              <a:rPr lang="en-US" dirty="0"/>
              <a:t>. Artificial neural networks are generally presented as systems of interconnected "</a:t>
            </a:r>
            <a:r>
              <a:rPr lang="en-US" dirty="0">
                <a:hlinkClick r:id="rId7" tooltip="Artificial neuron"/>
              </a:rPr>
              <a:t>neurons</a:t>
            </a:r>
            <a:r>
              <a:rPr lang="en-US" dirty="0"/>
              <a:t>" which can compute values from inputs.</a:t>
            </a:r>
          </a:p>
          <a:p>
            <a:pPr marL="0" indent="0">
              <a:buNone/>
            </a:pPr>
            <a:r>
              <a:rPr lang="en-US" dirty="0"/>
              <a:t>For example, a neural network for </a:t>
            </a:r>
            <a:r>
              <a:rPr lang="en-US" dirty="0">
                <a:hlinkClick r:id="rId8" tooltip="Handwriting recognition"/>
              </a:rPr>
              <a:t>handwriting recognition</a:t>
            </a:r>
            <a:r>
              <a:rPr lang="en-US" dirty="0"/>
              <a:t> is defined by a set of input neurons which may be activated by the pixels of an input image. After being weighted and transformed by a </a:t>
            </a:r>
            <a:r>
              <a:rPr lang="en-US" dirty="0">
                <a:hlinkClick r:id="rId9" tooltip="Function"/>
              </a:rPr>
              <a:t>function</a:t>
            </a:r>
            <a:r>
              <a:rPr lang="en-US" dirty="0"/>
              <a:t> (determined by the network's designer), the activations of these neurons are then passed on to other neurons. This process is repeated until finally, an output neuron is activated. This determines which character was read.</a:t>
            </a:r>
          </a:p>
          <a:p>
            <a:pPr marL="0" indent="0">
              <a:buNone/>
            </a:pPr>
            <a:r>
              <a:rPr lang="en-US" dirty="0"/>
              <a:t>Like other machine learning methods - systems that learn from data - neural networks have been used to solve a wide variety of tasks that are hard to solve using ordinary rule-based programming, including </a:t>
            </a:r>
            <a:r>
              <a:rPr lang="en-US" dirty="0">
                <a:hlinkClick r:id="rId10" tooltip="Computer vision"/>
              </a:rPr>
              <a:t>computer vision</a:t>
            </a:r>
            <a:r>
              <a:rPr lang="en-US" dirty="0"/>
              <a:t> and </a:t>
            </a:r>
            <a:r>
              <a:rPr lang="en-US" dirty="0">
                <a:hlinkClick r:id="rId11" tooltip="Speech recognition"/>
              </a:rPr>
              <a:t>speech recognition</a:t>
            </a:r>
            <a:r>
              <a:rPr lang="en-US" dirty="0" smtClean="0"/>
              <a:t>.</a:t>
            </a:r>
            <a:endParaRPr lang="en-US" dirty="0"/>
          </a:p>
        </p:txBody>
      </p:sp>
    </p:spTree>
    <p:extLst>
      <p:ext uri="{BB962C8B-B14F-4D97-AF65-F5344CB8AC3E}">
        <p14:creationId xmlns:p14="http://schemas.microsoft.com/office/powerpoint/2010/main" val="3755030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err="1" smtClean="0"/>
              <a:t>Combinatorics</a:t>
            </a:r>
            <a:endParaRPr lang="en-US" sz="9600"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err="1" smtClean="0"/>
              <a:t>Combinatorics</a:t>
            </a:r>
            <a:r>
              <a:rPr lang="en-US" dirty="0" smtClean="0"/>
              <a:t> is a branch of </a:t>
            </a:r>
            <a:r>
              <a:rPr lang="en-US" dirty="0" smtClean="0">
                <a:hlinkClick r:id="rId2" tooltip="Mathematics"/>
              </a:rPr>
              <a:t>mathematics</a:t>
            </a:r>
            <a:r>
              <a:rPr lang="en-US" dirty="0" smtClean="0"/>
              <a:t> concerning the study of finite or </a:t>
            </a:r>
            <a:r>
              <a:rPr lang="en-US" dirty="0" smtClean="0">
                <a:hlinkClick r:id="rId3" tooltip="Countable set"/>
              </a:rPr>
              <a:t>countable</a:t>
            </a:r>
            <a:r>
              <a:rPr lang="en-US" dirty="0" smtClean="0"/>
              <a:t> </a:t>
            </a:r>
            <a:r>
              <a:rPr lang="en-US" dirty="0" smtClean="0">
                <a:hlinkClick r:id="rId4" tooltip="Discrete mathematics"/>
              </a:rPr>
              <a:t>discrete</a:t>
            </a:r>
            <a:r>
              <a:rPr lang="en-US" dirty="0" smtClean="0"/>
              <a:t> </a:t>
            </a:r>
            <a:r>
              <a:rPr lang="en-US" dirty="0" smtClean="0">
                <a:hlinkClick r:id="rId5" tooltip="Mathematical structure"/>
              </a:rPr>
              <a:t>structures</a:t>
            </a:r>
            <a:r>
              <a:rPr lang="en-US" dirty="0" smtClean="0"/>
              <a:t>. Aspects of </a:t>
            </a:r>
            <a:r>
              <a:rPr lang="en-US" dirty="0" err="1" smtClean="0"/>
              <a:t>combinatorics</a:t>
            </a:r>
            <a:r>
              <a:rPr lang="en-US" dirty="0" smtClean="0"/>
              <a:t> include counting the structures of a given kind and size (</a:t>
            </a:r>
            <a:r>
              <a:rPr lang="en-US" dirty="0" smtClean="0">
                <a:hlinkClick r:id="rId6" tooltip="Enumerative combinatorics"/>
              </a:rPr>
              <a:t>enumerative </a:t>
            </a:r>
            <a:r>
              <a:rPr lang="en-US" dirty="0" err="1" smtClean="0">
                <a:hlinkClick r:id="rId6" tooltip="Enumerative combinatorics"/>
              </a:rPr>
              <a:t>combinatorics</a:t>
            </a:r>
            <a:r>
              <a:rPr lang="en-US" dirty="0" smtClean="0"/>
              <a:t>), deciding when certain criteria can be met, and constructing and analyzing objects meeting the criteria (as in </a:t>
            </a:r>
            <a:r>
              <a:rPr lang="en-US" dirty="0" smtClean="0">
                <a:hlinkClick r:id="rId7" tooltip="Combinatorial design"/>
              </a:rPr>
              <a:t>combinatorial designs</a:t>
            </a:r>
            <a:r>
              <a:rPr lang="en-US" dirty="0" smtClean="0"/>
              <a:t> and </a:t>
            </a:r>
            <a:r>
              <a:rPr lang="en-US" dirty="0" err="1" smtClean="0">
                <a:hlinkClick r:id="rId8" tooltip="Matroid"/>
              </a:rPr>
              <a:t>matroid</a:t>
            </a:r>
            <a:r>
              <a:rPr lang="en-US" dirty="0" smtClean="0"/>
              <a:t> theory), finding "largest", "smallest", or "optimal" objects (</a:t>
            </a:r>
            <a:r>
              <a:rPr lang="en-US" dirty="0" err="1" smtClean="0">
                <a:hlinkClick r:id="rId9" tooltip="Extremal combinatorics"/>
              </a:rPr>
              <a:t>extremal</a:t>
            </a:r>
            <a:r>
              <a:rPr lang="en-US" dirty="0" smtClean="0">
                <a:hlinkClick r:id="rId9" tooltip="Extremal combinatorics"/>
              </a:rPr>
              <a:t> </a:t>
            </a:r>
            <a:r>
              <a:rPr lang="en-US" dirty="0" err="1" smtClean="0">
                <a:hlinkClick r:id="rId9" tooltip="Extremal combinatorics"/>
              </a:rPr>
              <a:t>combinatorics</a:t>
            </a:r>
            <a:r>
              <a:rPr lang="en-US" dirty="0" smtClean="0"/>
              <a:t> and </a:t>
            </a:r>
            <a:r>
              <a:rPr lang="en-US" dirty="0" smtClean="0">
                <a:hlinkClick r:id="rId10" tooltip="Combinatorial optimization"/>
              </a:rPr>
              <a:t>combinatorial optimization</a:t>
            </a:r>
            <a:r>
              <a:rPr lang="en-US" dirty="0" smtClean="0"/>
              <a:t>), and studying combinatorial structures arising in an </a:t>
            </a:r>
            <a:r>
              <a:rPr lang="en-US" dirty="0" smtClean="0">
                <a:hlinkClick r:id="rId11" tooltip="Algebra"/>
              </a:rPr>
              <a:t>algebraic</a:t>
            </a:r>
            <a:r>
              <a:rPr lang="en-US" dirty="0" smtClean="0"/>
              <a:t> context, or applying algebraic techniques to combinatorial problems (</a:t>
            </a:r>
            <a:r>
              <a:rPr lang="en-US" dirty="0" smtClean="0">
                <a:hlinkClick r:id="rId12" tooltip="Algebraic combinatorics"/>
              </a:rPr>
              <a:t>algebraic </a:t>
            </a:r>
            <a:r>
              <a:rPr lang="en-US" dirty="0" err="1" smtClean="0">
                <a:hlinkClick r:id="rId12" tooltip="Algebraic combinatorics"/>
              </a:rPr>
              <a:t>combinatorics</a:t>
            </a:r>
            <a:r>
              <a:rPr lang="en-US" dirty="0" smtClean="0"/>
              <a:t>).</a:t>
            </a:r>
          </a:p>
        </p:txBody>
      </p:sp>
    </p:spTree>
    <p:extLst>
      <p:ext uri="{BB962C8B-B14F-4D97-AF65-F5344CB8AC3E}">
        <p14:creationId xmlns:p14="http://schemas.microsoft.com/office/powerpoint/2010/main" val="2815359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a:t>E</a:t>
            </a:r>
            <a:r>
              <a:rPr lang="en-US" sz="9600" b="1" dirty="0" smtClean="0"/>
              <a:t>quation</a:t>
            </a:r>
            <a:endParaRPr lang="en-US" sz="9600"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In </a:t>
            </a:r>
            <a:r>
              <a:rPr lang="en-US" dirty="0" smtClean="0">
                <a:hlinkClick r:id="rId2" tooltip="Mathematics"/>
              </a:rPr>
              <a:t>mathematics</a:t>
            </a:r>
            <a:r>
              <a:rPr lang="en-US" dirty="0" smtClean="0"/>
              <a:t>, an </a:t>
            </a:r>
            <a:r>
              <a:rPr lang="en-US" b="1" dirty="0" smtClean="0"/>
              <a:t>equation</a:t>
            </a:r>
            <a:r>
              <a:rPr lang="en-US" dirty="0" smtClean="0"/>
              <a:t> is a </a:t>
            </a:r>
            <a:r>
              <a:rPr lang="en-US" dirty="0" smtClean="0">
                <a:hlinkClick r:id="rId3" tooltip="Mathematical formula"/>
              </a:rPr>
              <a:t>formula</a:t>
            </a:r>
            <a:r>
              <a:rPr lang="en-US" dirty="0" smtClean="0"/>
              <a:t> of the form </a:t>
            </a:r>
            <a:r>
              <a:rPr lang="en-US" i="1" dirty="0" smtClean="0"/>
              <a:t>A</a:t>
            </a:r>
            <a:r>
              <a:rPr lang="en-US" dirty="0" smtClean="0"/>
              <a:t> = </a:t>
            </a:r>
            <a:r>
              <a:rPr lang="en-US" i="1" dirty="0" smtClean="0"/>
              <a:t>B</a:t>
            </a:r>
            <a:r>
              <a:rPr lang="en-US" dirty="0" smtClean="0"/>
              <a:t>, where </a:t>
            </a:r>
            <a:r>
              <a:rPr lang="en-US" i="1" dirty="0" smtClean="0"/>
              <a:t>A</a:t>
            </a:r>
            <a:r>
              <a:rPr lang="en-US" dirty="0" smtClean="0"/>
              <a:t> and </a:t>
            </a:r>
            <a:r>
              <a:rPr lang="en-US" i="1" dirty="0" smtClean="0"/>
              <a:t>B</a:t>
            </a:r>
            <a:r>
              <a:rPr lang="en-US" dirty="0" smtClean="0"/>
              <a:t> are </a:t>
            </a:r>
            <a:r>
              <a:rPr lang="en-US" dirty="0" smtClean="0">
                <a:hlinkClick r:id="rId4" tooltip="Expression (mathematics)"/>
              </a:rPr>
              <a:t>expressions</a:t>
            </a:r>
            <a:r>
              <a:rPr lang="en-US" dirty="0" smtClean="0"/>
              <a:t> that may contain one or several </a:t>
            </a:r>
            <a:r>
              <a:rPr lang="en-US" dirty="0" smtClean="0">
                <a:hlinkClick r:id="rId5" tooltip="Variable (mathematics)"/>
              </a:rPr>
              <a:t>variables</a:t>
            </a:r>
            <a:r>
              <a:rPr lang="en-US" dirty="0" smtClean="0"/>
              <a:t> called </a:t>
            </a:r>
            <a:r>
              <a:rPr lang="en-US" b="1" dirty="0" smtClean="0"/>
              <a:t>unknowns</a:t>
            </a:r>
            <a:r>
              <a:rPr lang="en-US" dirty="0" smtClean="0"/>
              <a:t>, and "=" denotes the </a:t>
            </a:r>
            <a:r>
              <a:rPr lang="en-US" dirty="0" smtClean="0">
                <a:hlinkClick r:id="rId6" tooltip="Equality (mathematics)"/>
              </a:rPr>
              <a:t>equality</a:t>
            </a:r>
            <a:r>
              <a:rPr lang="en-US" dirty="0" smtClean="0"/>
              <a:t> </a:t>
            </a:r>
            <a:r>
              <a:rPr lang="en-US" dirty="0" smtClean="0">
                <a:hlinkClick r:id="rId7" tooltip="Binary relation"/>
              </a:rPr>
              <a:t>binary relation</a:t>
            </a:r>
            <a:r>
              <a:rPr lang="en-US" dirty="0" smtClean="0"/>
              <a:t>. Although written in the form of </a:t>
            </a:r>
            <a:r>
              <a:rPr lang="en-US" dirty="0" smtClean="0">
                <a:hlinkClick r:id="rId8" tooltip="Proposition (mathematics)"/>
              </a:rPr>
              <a:t>proposition</a:t>
            </a:r>
            <a:r>
              <a:rPr lang="en-US" dirty="0" smtClean="0"/>
              <a:t>, an equation is not a </a:t>
            </a:r>
            <a:r>
              <a:rPr lang="en-US" dirty="0" smtClean="0">
                <a:hlinkClick r:id="rId9" tooltip="Statement (logic)"/>
              </a:rPr>
              <a:t>statement</a:t>
            </a:r>
            <a:r>
              <a:rPr lang="en-US" dirty="0" smtClean="0"/>
              <a:t> that is either true or false, but a problem consisting of finding the values, called </a:t>
            </a:r>
            <a:r>
              <a:rPr lang="en-US" b="1" dirty="0" smtClean="0"/>
              <a:t>solutions</a:t>
            </a:r>
            <a:r>
              <a:rPr lang="en-US" dirty="0" smtClean="0"/>
              <a:t>, that, when substituted for the unknowns, yield equal values of the expressions </a:t>
            </a:r>
            <a:r>
              <a:rPr lang="en-US" i="1" dirty="0" smtClean="0"/>
              <a:t>A</a:t>
            </a:r>
            <a:r>
              <a:rPr lang="en-US" dirty="0" smtClean="0"/>
              <a:t> and </a:t>
            </a:r>
            <a:r>
              <a:rPr lang="en-US" i="1" dirty="0" smtClean="0"/>
              <a:t>B</a:t>
            </a:r>
            <a:r>
              <a:rPr lang="en-US" dirty="0" smtClean="0"/>
              <a:t>. For example, 2 is the unique </a:t>
            </a:r>
            <a:r>
              <a:rPr lang="en-US" i="1" dirty="0" smtClean="0"/>
              <a:t>solution</a:t>
            </a:r>
            <a:r>
              <a:rPr lang="en-US" dirty="0" smtClean="0"/>
              <a:t> of the </a:t>
            </a:r>
            <a:r>
              <a:rPr lang="en-US" i="1" dirty="0" smtClean="0"/>
              <a:t>equation</a:t>
            </a:r>
            <a:r>
              <a:rPr lang="en-US" dirty="0" smtClean="0"/>
              <a:t> </a:t>
            </a:r>
            <a:r>
              <a:rPr lang="en-US" i="1" dirty="0" smtClean="0"/>
              <a:t>x</a:t>
            </a:r>
            <a:r>
              <a:rPr lang="en-US" dirty="0" smtClean="0"/>
              <a:t> + 2 = 4, in which the </a:t>
            </a:r>
            <a:r>
              <a:rPr lang="en-US" i="1" dirty="0" smtClean="0"/>
              <a:t>unknown</a:t>
            </a:r>
            <a:r>
              <a:rPr lang="en-US" dirty="0" smtClean="0"/>
              <a:t> is </a:t>
            </a:r>
            <a:r>
              <a:rPr lang="en-US" i="1" dirty="0" smtClean="0"/>
              <a:t>x</a:t>
            </a:r>
            <a:r>
              <a:rPr lang="en-US" dirty="0" smtClean="0"/>
              <a:t>.</a:t>
            </a:r>
          </a:p>
          <a:p>
            <a:pPr marL="0" indent="0">
              <a:buNone/>
            </a:pPr>
            <a:r>
              <a:rPr lang="en-US" dirty="0" smtClean="0"/>
              <a:t>Historically, equations arose from the mathematical discipline of </a:t>
            </a:r>
            <a:r>
              <a:rPr lang="en-US" dirty="0" smtClean="0">
                <a:hlinkClick r:id="rId10" tooltip="Algebra"/>
              </a:rPr>
              <a:t>algebra</a:t>
            </a:r>
            <a:r>
              <a:rPr lang="en-US" dirty="0" smtClean="0"/>
              <a:t>, but later became ubiquitous. "Equations" should not be confused with "</a:t>
            </a:r>
            <a:r>
              <a:rPr lang="en-US" dirty="0" smtClean="0">
                <a:hlinkClick r:id="rId11" tooltip="Identity (mathematics)"/>
              </a:rPr>
              <a:t>identities</a:t>
            </a:r>
            <a:r>
              <a:rPr lang="en-US" dirty="0" smtClean="0"/>
              <a:t>", which are presented with the same notation but have a different meaning: for example 2 + 2 = 4 and </a:t>
            </a:r>
            <a:r>
              <a:rPr lang="en-US" i="1" dirty="0" smtClean="0"/>
              <a:t>x</a:t>
            </a:r>
            <a:r>
              <a:rPr lang="en-US" dirty="0" smtClean="0"/>
              <a:t> + </a:t>
            </a:r>
            <a:r>
              <a:rPr lang="en-US" i="1" dirty="0" smtClean="0"/>
              <a:t>y</a:t>
            </a:r>
            <a:r>
              <a:rPr lang="en-US" dirty="0" smtClean="0"/>
              <a:t> = </a:t>
            </a:r>
            <a:r>
              <a:rPr lang="en-US" i="1" dirty="0" smtClean="0"/>
              <a:t>y</a:t>
            </a:r>
            <a:r>
              <a:rPr lang="en-US" dirty="0" smtClean="0"/>
              <a:t> + </a:t>
            </a:r>
            <a:r>
              <a:rPr lang="en-US" i="1" dirty="0" smtClean="0"/>
              <a:t>x</a:t>
            </a:r>
            <a:r>
              <a:rPr lang="en-US" dirty="0" smtClean="0"/>
              <a:t> are identities (which implies they are </a:t>
            </a:r>
            <a:r>
              <a:rPr lang="en-US" dirty="0" smtClean="0">
                <a:hlinkClick r:id="rId12" tooltip="Necessarily true"/>
              </a:rPr>
              <a:t>necessarily true</a:t>
            </a:r>
            <a:r>
              <a:rPr lang="en-US" dirty="0" smtClean="0"/>
              <a:t>) in </a:t>
            </a:r>
            <a:r>
              <a:rPr lang="en-US" dirty="0" smtClean="0">
                <a:hlinkClick r:id="rId13" tooltip="Arithmetic"/>
              </a:rPr>
              <a:t>arithmetic</a:t>
            </a:r>
            <a:r>
              <a:rPr lang="en-US" dirty="0" smtClean="0"/>
              <a:t>, and do not constitute a values-finding problem, even when variables are present as in the latter example.</a:t>
            </a:r>
          </a:p>
        </p:txBody>
      </p:sp>
    </p:spTree>
    <p:extLst>
      <p:ext uri="{BB962C8B-B14F-4D97-AF65-F5344CB8AC3E}">
        <p14:creationId xmlns:p14="http://schemas.microsoft.com/office/powerpoint/2010/main" val="2067324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chemeClr val="accent6">
                    <a:lumMod val="60000"/>
                    <a:lumOff val="40000"/>
                  </a:schemeClr>
                </a:solidFill>
              </a:rPr>
              <a:t>No mistakes, right decisions</a:t>
            </a:r>
            <a:endParaRPr lang="en-US" sz="5400" dirty="0"/>
          </a:p>
        </p:txBody>
      </p:sp>
      <p:sp>
        <p:nvSpPr>
          <p:cNvPr id="3" name="Content Placeholder 2"/>
          <p:cNvSpPr>
            <a:spLocks noGrp="1"/>
          </p:cNvSpPr>
          <p:nvPr>
            <p:ph idx="1"/>
          </p:nvPr>
        </p:nvSpPr>
        <p:spPr/>
        <p:txBody>
          <a:bodyPr>
            <a:normAutofit/>
          </a:bodyPr>
          <a:lstStyle/>
          <a:p>
            <a:pPr marL="0" indent="0">
              <a:buNone/>
            </a:pPr>
            <a:r>
              <a:rPr lang="en-US" sz="7200" dirty="0"/>
              <a:t>It is all about making no mistakes and right decisions</a:t>
            </a:r>
          </a:p>
        </p:txBody>
      </p:sp>
    </p:spTree>
    <p:extLst>
      <p:ext uri="{BB962C8B-B14F-4D97-AF65-F5344CB8AC3E}">
        <p14:creationId xmlns:p14="http://schemas.microsoft.com/office/powerpoint/2010/main" val="8331451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a:t>I</a:t>
            </a:r>
            <a:r>
              <a:rPr lang="en-US" sz="9600" b="1" dirty="0" smtClean="0"/>
              <a:t>nequality</a:t>
            </a:r>
            <a:endParaRPr lang="en-US" sz="9600" dirty="0"/>
          </a:p>
        </p:txBody>
      </p:sp>
      <p:sp>
        <p:nvSpPr>
          <p:cNvPr id="3" name="Content Placeholder 2"/>
          <p:cNvSpPr>
            <a:spLocks noGrp="1"/>
          </p:cNvSpPr>
          <p:nvPr>
            <p:ph idx="1"/>
          </p:nvPr>
        </p:nvSpPr>
        <p:spPr/>
        <p:txBody>
          <a:bodyPr>
            <a:normAutofit/>
          </a:bodyPr>
          <a:lstStyle/>
          <a:p>
            <a:pPr marL="0" indent="0">
              <a:buNone/>
            </a:pPr>
            <a:r>
              <a:rPr lang="en-US" sz="6000" dirty="0"/>
              <a:t>A</a:t>
            </a:r>
            <a:r>
              <a:rPr lang="en-US" sz="6000" dirty="0" smtClean="0"/>
              <a:t>n </a:t>
            </a:r>
            <a:r>
              <a:rPr lang="en-US" sz="6000" b="1" dirty="0" smtClean="0"/>
              <a:t>inequality</a:t>
            </a:r>
            <a:r>
              <a:rPr lang="en-US" sz="6000" dirty="0" smtClean="0"/>
              <a:t> is a relation that holds between two values when they are different</a:t>
            </a:r>
            <a:endParaRPr lang="en-US" sz="6000" dirty="0"/>
          </a:p>
        </p:txBody>
      </p:sp>
    </p:spTree>
    <p:extLst>
      <p:ext uri="{BB962C8B-B14F-4D97-AF65-F5344CB8AC3E}">
        <p14:creationId xmlns:p14="http://schemas.microsoft.com/office/powerpoint/2010/main" val="10304335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a:t>M</a:t>
            </a:r>
            <a:r>
              <a:rPr lang="en-US" sz="9600" b="1" dirty="0" smtClean="0"/>
              <a:t>odel</a:t>
            </a:r>
            <a:endParaRPr lang="en-US" sz="9600"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A </a:t>
            </a:r>
            <a:r>
              <a:rPr lang="en-US" b="1" dirty="0" smtClean="0"/>
              <a:t>mathematical model</a:t>
            </a:r>
            <a:r>
              <a:rPr lang="en-US" dirty="0" smtClean="0"/>
              <a:t> is a description of a </a:t>
            </a:r>
            <a:r>
              <a:rPr lang="en-US" dirty="0" smtClean="0">
                <a:hlinkClick r:id="rId2" tooltip="System"/>
              </a:rPr>
              <a:t>system</a:t>
            </a:r>
            <a:r>
              <a:rPr lang="en-US" dirty="0" smtClean="0"/>
              <a:t> using </a:t>
            </a:r>
            <a:r>
              <a:rPr lang="en-US" dirty="0" smtClean="0">
                <a:hlinkClick r:id="rId3" tooltip="Mathematics"/>
              </a:rPr>
              <a:t>mathematical</a:t>
            </a:r>
            <a:r>
              <a:rPr lang="en-US" dirty="0" smtClean="0"/>
              <a:t> concepts and language. The process of developing a mathematical model is termed </a:t>
            </a:r>
            <a:r>
              <a:rPr lang="en-US" b="1" dirty="0" smtClean="0"/>
              <a:t>mathematical modeling</a:t>
            </a:r>
            <a:r>
              <a:rPr lang="en-US" dirty="0" smtClean="0"/>
              <a:t>. Mathematical models are used not only in the </a:t>
            </a:r>
            <a:r>
              <a:rPr lang="en-US" dirty="0" smtClean="0">
                <a:hlinkClick r:id="rId4" tooltip="Natural science"/>
              </a:rPr>
              <a:t>natural sciences</a:t>
            </a:r>
            <a:r>
              <a:rPr lang="en-US" dirty="0" smtClean="0"/>
              <a:t> (such as </a:t>
            </a:r>
            <a:r>
              <a:rPr lang="en-US" dirty="0" smtClean="0">
                <a:hlinkClick r:id="rId5" tooltip="Physics"/>
              </a:rPr>
              <a:t>physics</a:t>
            </a:r>
            <a:r>
              <a:rPr lang="en-US" dirty="0" smtClean="0"/>
              <a:t>, </a:t>
            </a:r>
            <a:r>
              <a:rPr lang="en-US" dirty="0" smtClean="0">
                <a:hlinkClick r:id="rId6" tooltip="Biology"/>
              </a:rPr>
              <a:t>biology</a:t>
            </a:r>
            <a:r>
              <a:rPr lang="en-US" dirty="0" smtClean="0"/>
              <a:t>, </a:t>
            </a:r>
            <a:r>
              <a:rPr lang="en-US" dirty="0" smtClean="0">
                <a:hlinkClick r:id="rId7" tooltip="Earth science"/>
              </a:rPr>
              <a:t>earth science</a:t>
            </a:r>
            <a:r>
              <a:rPr lang="en-US" dirty="0" smtClean="0"/>
              <a:t>, </a:t>
            </a:r>
            <a:r>
              <a:rPr lang="en-US" dirty="0" smtClean="0">
                <a:hlinkClick r:id="rId8" tooltip="Meteorology"/>
              </a:rPr>
              <a:t>meteorology</a:t>
            </a:r>
            <a:r>
              <a:rPr lang="en-US" dirty="0" smtClean="0"/>
              <a:t>) and </a:t>
            </a:r>
            <a:r>
              <a:rPr lang="en-US" dirty="0" smtClean="0">
                <a:hlinkClick r:id="rId9" tooltip="Engineering"/>
              </a:rPr>
              <a:t>engineering</a:t>
            </a:r>
            <a:r>
              <a:rPr lang="en-US" dirty="0" smtClean="0"/>
              <a:t> disciplines (e.g. </a:t>
            </a:r>
            <a:r>
              <a:rPr lang="en-US" dirty="0" smtClean="0">
                <a:hlinkClick r:id="rId10" tooltip="Computer science"/>
              </a:rPr>
              <a:t>computer science</a:t>
            </a:r>
            <a:r>
              <a:rPr lang="en-US" dirty="0" smtClean="0"/>
              <a:t>, </a:t>
            </a:r>
            <a:r>
              <a:rPr lang="en-US" dirty="0" smtClean="0">
                <a:hlinkClick r:id="rId11" tooltip="Artificial intelligence"/>
              </a:rPr>
              <a:t>artificial intelligence</a:t>
            </a:r>
            <a:r>
              <a:rPr lang="en-US" dirty="0" smtClean="0"/>
              <a:t>), but also in the </a:t>
            </a:r>
            <a:r>
              <a:rPr lang="en-US" dirty="0" smtClean="0">
                <a:hlinkClick r:id="rId12" tooltip="Social sciences"/>
              </a:rPr>
              <a:t>social sciences</a:t>
            </a:r>
            <a:r>
              <a:rPr lang="en-US" dirty="0" smtClean="0"/>
              <a:t> (such as </a:t>
            </a:r>
            <a:r>
              <a:rPr lang="en-US" dirty="0" smtClean="0">
                <a:hlinkClick r:id="rId13" tooltip="Economics"/>
              </a:rPr>
              <a:t>economics</a:t>
            </a:r>
            <a:r>
              <a:rPr lang="en-US" dirty="0" smtClean="0"/>
              <a:t>, </a:t>
            </a:r>
            <a:r>
              <a:rPr lang="en-US" dirty="0" smtClean="0">
                <a:hlinkClick r:id="rId14" tooltip="Psychology"/>
              </a:rPr>
              <a:t>psychology</a:t>
            </a:r>
            <a:r>
              <a:rPr lang="en-US" dirty="0" smtClean="0"/>
              <a:t>, </a:t>
            </a:r>
            <a:r>
              <a:rPr lang="en-US" dirty="0" smtClean="0">
                <a:hlinkClick r:id="rId15" tooltip="Sociology"/>
              </a:rPr>
              <a:t>sociology</a:t>
            </a:r>
            <a:r>
              <a:rPr lang="en-US" dirty="0" smtClean="0"/>
              <a:t> and </a:t>
            </a:r>
            <a:r>
              <a:rPr lang="en-US" dirty="0" smtClean="0">
                <a:hlinkClick r:id="rId16" tooltip="Political science"/>
              </a:rPr>
              <a:t>political science</a:t>
            </a:r>
            <a:r>
              <a:rPr lang="en-US" dirty="0" smtClean="0"/>
              <a:t>); </a:t>
            </a:r>
            <a:r>
              <a:rPr lang="en-US" dirty="0" smtClean="0">
                <a:hlinkClick r:id="rId17" tooltip="Physicist"/>
              </a:rPr>
              <a:t>physicists</a:t>
            </a:r>
            <a:r>
              <a:rPr lang="en-US" dirty="0" smtClean="0"/>
              <a:t>, </a:t>
            </a:r>
            <a:r>
              <a:rPr lang="en-US" dirty="0" smtClean="0">
                <a:hlinkClick r:id="rId18" tooltip="Engineer"/>
              </a:rPr>
              <a:t>engineers</a:t>
            </a:r>
            <a:r>
              <a:rPr lang="en-US" dirty="0" smtClean="0"/>
              <a:t>, </a:t>
            </a:r>
            <a:r>
              <a:rPr lang="en-US" dirty="0" smtClean="0">
                <a:hlinkClick r:id="rId19" tooltip="Statistician"/>
              </a:rPr>
              <a:t>statisticians</a:t>
            </a:r>
            <a:r>
              <a:rPr lang="en-US" dirty="0" smtClean="0"/>
              <a:t>, </a:t>
            </a:r>
            <a:r>
              <a:rPr lang="en-US" dirty="0" smtClean="0">
                <a:hlinkClick r:id="rId20" tooltip="Operations research"/>
              </a:rPr>
              <a:t>operations research</a:t>
            </a:r>
            <a:r>
              <a:rPr lang="en-US" dirty="0" smtClean="0"/>
              <a:t> analysts and </a:t>
            </a:r>
            <a:r>
              <a:rPr lang="en-US" dirty="0" smtClean="0">
                <a:hlinkClick r:id="rId21" tooltip="Economist"/>
              </a:rPr>
              <a:t>economists</a:t>
            </a:r>
            <a:r>
              <a:rPr lang="en-US" dirty="0" smtClean="0"/>
              <a:t> use mathematical models most extensively. A model may help to explain a system and to study the effects of different components, and to make predictions about behavior.</a:t>
            </a:r>
          </a:p>
        </p:txBody>
      </p:sp>
    </p:spTree>
    <p:extLst>
      <p:ext uri="{BB962C8B-B14F-4D97-AF65-F5344CB8AC3E}">
        <p14:creationId xmlns:p14="http://schemas.microsoft.com/office/powerpoint/2010/main" val="42930831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a:t>F</a:t>
            </a:r>
            <a:r>
              <a:rPr lang="en-US" sz="9600" b="1" dirty="0" smtClean="0"/>
              <a:t>unction</a:t>
            </a:r>
            <a:endParaRPr lang="en-US" sz="9600" dirty="0"/>
          </a:p>
        </p:txBody>
      </p:sp>
      <p:sp>
        <p:nvSpPr>
          <p:cNvPr id="3" name="Content Placeholder 2"/>
          <p:cNvSpPr>
            <a:spLocks noGrp="1"/>
          </p:cNvSpPr>
          <p:nvPr>
            <p:ph idx="1"/>
          </p:nvPr>
        </p:nvSpPr>
        <p:spPr/>
        <p:txBody>
          <a:bodyPr/>
          <a:lstStyle/>
          <a:p>
            <a:pPr marL="0" indent="0">
              <a:buNone/>
            </a:pPr>
            <a:r>
              <a:rPr lang="en-US" dirty="0"/>
              <a:t>A</a:t>
            </a:r>
            <a:r>
              <a:rPr lang="en-US" dirty="0" smtClean="0"/>
              <a:t> </a:t>
            </a:r>
            <a:r>
              <a:rPr lang="en-US" b="1" dirty="0" smtClean="0"/>
              <a:t>function</a:t>
            </a:r>
            <a:r>
              <a:rPr lang="en-US" dirty="0" smtClean="0"/>
              <a:t> is a </a:t>
            </a:r>
            <a:r>
              <a:rPr lang="en-US" dirty="0" smtClean="0">
                <a:hlinkClick r:id="rId2" tooltip="Binary relation"/>
              </a:rPr>
              <a:t>relation</a:t>
            </a:r>
            <a:r>
              <a:rPr lang="en-US" dirty="0" smtClean="0"/>
              <a:t> between a </a:t>
            </a:r>
            <a:r>
              <a:rPr lang="en-US" dirty="0" smtClean="0">
                <a:hlinkClick r:id="rId3" tooltip="Set (mathematics)"/>
              </a:rPr>
              <a:t>set</a:t>
            </a:r>
            <a:r>
              <a:rPr lang="en-US" dirty="0" smtClean="0"/>
              <a:t> of inputs and a set of permissible outputs with the property that each input is related to exactly one output.</a:t>
            </a:r>
            <a:endParaRPr lang="en-US" dirty="0"/>
          </a:p>
        </p:txBody>
      </p:sp>
    </p:spTree>
    <p:extLst>
      <p:ext uri="{BB962C8B-B14F-4D97-AF65-F5344CB8AC3E}">
        <p14:creationId xmlns:p14="http://schemas.microsoft.com/office/powerpoint/2010/main" val="40980780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a:t>L</a:t>
            </a:r>
            <a:r>
              <a:rPr lang="en-US" sz="9600" b="1" dirty="0" smtClean="0"/>
              <a:t>imit</a:t>
            </a:r>
            <a:endParaRPr lang="en-US" sz="9600" dirty="0"/>
          </a:p>
        </p:txBody>
      </p:sp>
      <p:sp>
        <p:nvSpPr>
          <p:cNvPr id="3" name="Content Placeholder 2"/>
          <p:cNvSpPr>
            <a:spLocks noGrp="1"/>
          </p:cNvSpPr>
          <p:nvPr>
            <p:ph idx="1"/>
          </p:nvPr>
        </p:nvSpPr>
        <p:spPr>
          <a:xfrm>
            <a:off x="457200" y="1600201"/>
            <a:ext cx="8229600" cy="2971800"/>
          </a:xfrm>
        </p:spPr>
        <p:txBody>
          <a:bodyPr/>
          <a:lstStyle/>
          <a:p>
            <a:pPr marL="0" indent="0">
              <a:buNone/>
            </a:pPr>
            <a:r>
              <a:rPr lang="en-US" dirty="0"/>
              <a:t>A</a:t>
            </a:r>
            <a:r>
              <a:rPr lang="en-US" dirty="0" smtClean="0"/>
              <a:t> </a:t>
            </a:r>
            <a:r>
              <a:rPr lang="en-US" b="1" dirty="0" smtClean="0"/>
              <a:t>limit</a:t>
            </a:r>
            <a:r>
              <a:rPr lang="en-US" dirty="0" smtClean="0"/>
              <a:t> is the value that a </a:t>
            </a:r>
            <a:r>
              <a:rPr lang="en-US" dirty="0" smtClean="0">
                <a:hlinkClick r:id="rId2" tooltip="Function (mathematics)"/>
              </a:rPr>
              <a:t>function</a:t>
            </a:r>
            <a:r>
              <a:rPr lang="en-US" dirty="0" smtClean="0"/>
              <a:t> or </a:t>
            </a:r>
            <a:r>
              <a:rPr lang="en-US" dirty="0" smtClean="0">
                <a:hlinkClick r:id="rId3" tooltip="Sequence"/>
              </a:rPr>
              <a:t>sequence</a:t>
            </a:r>
            <a:r>
              <a:rPr lang="en-US" dirty="0" smtClean="0"/>
              <a:t> "approaches" as the input or index approaches some value. Limits are essential to </a:t>
            </a:r>
            <a:r>
              <a:rPr lang="en-US" dirty="0" smtClean="0">
                <a:hlinkClick r:id="rId4" tooltip="Calculus"/>
              </a:rPr>
              <a:t>calculus</a:t>
            </a:r>
            <a:r>
              <a:rPr lang="en-US" dirty="0" smtClean="0"/>
              <a:t> (and </a:t>
            </a:r>
            <a:r>
              <a:rPr lang="en-US" dirty="0" smtClean="0">
                <a:hlinkClick r:id="rId5" tooltip="Mathematical analysis"/>
              </a:rPr>
              <a:t>mathematical analysis</a:t>
            </a:r>
            <a:r>
              <a:rPr lang="en-US" dirty="0" smtClean="0"/>
              <a:t> in general) and are used to define </a:t>
            </a:r>
            <a:r>
              <a:rPr lang="en-US" dirty="0" smtClean="0">
                <a:hlinkClick r:id="rId6" tooltip="Continuous function"/>
              </a:rPr>
              <a:t>continuity</a:t>
            </a:r>
            <a:r>
              <a:rPr lang="en-US" dirty="0" smtClean="0"/>
              <a:t>, </a:t>
            </a:r>
            <a:r>
              <a:rPr lang="en-US" dirty="0" smtClean="0">
                <a:hlinkClick r:id="rId7" tooltip="Derivative"/>
              </a:rPr>
              <a:t>derivatives</a:t>
            </a:r>
            <a:r>
              <a:rPr lang="en-US" dirty="0" smtClean="0"/>
              <a:t>, and </a:t>
            </a:r>
            <a:r>
              <a:rPr lang="en-US" dirty="0" smtClean="0">
                <a:hlinkClick r:id="rId8" tooltip="Integral"/>
              </a:rPr>
              <a:t>integrals</a:t>
            </a:r>
            <a:r>
              <a:rPr lang="en-US" dirty="0" smtClean="0"/>
              <a:t>.</a:t>
            </a:r>
            <a:endParaRPr lang="en-US" dirty="0"/>
          </a:p>
        </p:txBody>
      </p:sp>
    </p:spTree>
    <p:extLst>
      <p:ext uri="{BB962C8B-B14F-4D97-AF65-F5344CB8AC3E}">
        <p14:creationId xmlns:p14="http://schemas.microsoft.com/office/powerpoint/2010/main" val="33009275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a:t>C</a:t>
            </a:r>
            <a:r>
              <a:rPr lang="en-US" sz="7200" b="1" dirty="0" smtClean="0"/>
              <a:t>ontinuous function</a:t>
            </a:r>
            <a:endParaRPr lang="en-US" sz="7200" dirty="0"/>
          </a:p>
        </p:txBody>
      </p:sp>
      <p:sp>
        <p:nvSpPr>
          <p:cNvPr id="3" name="Content Placeholder 2"/>
          <p:cNvSpPr>
            <a:spLocks noGrp="1"/>
          </p:cNvSpPr>
          <p:nvPr>
            <p:ph idx="1"/>
          </p:nvPr>
        </p:nvSpPr>
        <p:spPr/>
        <p:txBody>
          <a:bodyPr/>
          <a:lstStyle/>
          <a:p>
            <a:pPr marL="0" indent="0">
              <a:buNone/>
            </a:pPr>
            <a:r>
              <a:rPr lang="en-US" dirty="0"/>
              <a:t>A</a:t>
            </a:r>
            <a:r>
              <a:rPr lang="en-US" dirty="0" smtClean="0"/>
              <a:t> </a:t>
            </a:r>
            <a:r>
              <a:rPr lang="en-US" b="1" dirty="0" smtClean="0"/>
              <a:t>continuous function</a:t>
            </a:r>
            <a:r>
              <a:rPr lang="en-US" dirty="0" smtClean="0"/>
              <a:t> is, roughly speaking, a </a:t>
            </a:r>
            <a:r>
              <a:rPr lang="en-US" dirty="0" smtClean="0">
                <a:hlinkClick r:id="rId2" tooltip="Function (mathematics)"/>
              </a:rPr>
              <a:t>function</a:t>
            </a:r>
            <a:r>
              <a:rPr lang="en-US" dirty="0" smtClean="0"/>
              <a:t> for which small changes in the input result in small changes in the output. Otherwise, a function is said to be a </a:t>
            </a:r>
            <a:r>
              <a:rPr lang="en-US" i="1" dirty="0" smtClean="0"/>
              <a:t>discontinuous</a:t>
            </a:r>
            <a:r>
              <a:rPr lang="en-US" dirty="0" smtClean="0"/>
              <a:t> function.</a:t>
            </a:r>
            <a:endParaRPr lang="en-US" dirty="0"/>
          </a:p>
        </p:txBody>
      </p:sp>
    </p:spTree>
    <p:extLst>
      <p:ext uri="{BB962C8B-B14F-4D97-AF65-F5344CB8AC3E}">
        <p14:creationId xmlns:p14="http://schemas.microsoft.com/office/powerpoint/2010/main" val="9169022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a:t>Math </a:t>
            </a:r>
            <a:r>
              <a:rPr lang="en-US" sz="7200" b="1" dirty="0" smtClean="0"/>
              <a:t>competitions</a:t>
            </a:r>
            <a:endParaRPr lang="en-US" sz="7200" dirty="0"/>
          </a:p>
        </p:txBody>
      </p:sp>
      <p:sp>
        <p:nvSpPr>
          <p:cNvPr id="3" name="Content Placeholder 2"/>
          <p:cNvSpPr>
            <a:spLocks noGrp="1"/>
          </p:cNvSpPr>
          <p:nvPr>
            <p:ph idx="1"/>
          </p:nvPr>
        </p:nvSpPr>
        <p:spPr/>
        <p:txBody>
          <a:bodyPr/>
          <a:lstStyle/>
          <a:p>
            <a:r>
              <a:rPr lang="en-US" b="1" dirty="0"/>
              <a:t>http://www.maa.org/math-competitions</a:t>
            </a:r>
            <a:endParaRPr lang="en-US" dirty="0"/>
          </a:p>
          <a:p>
            <a:r>
              <a:rPr lang="en-US" b="1" dirty="0"/>
              <a:t>http://azspcs.net/</a:t>
            </a:r>
            <a:endParaRPr lang="en-US" dirty="0"/>
          </a:p>
        </p:txBody>
      </p:sp>
    </p:spTree>
    <p:extLst>
      <p:ext uri="{BB962C8B-B14F-4D97-AF65-F5344CB8AC3E}">
        <p14:creationId xmlns:p14="http://schemas.microsoft.com/office/powerpoint/2010/main" val="26559871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t>Games:</a:t>
            </a:r>
            <a:endParaRPr lang="en-US" sz="9600" dirty="0"/>
          </a:p>
        </p:txBody>
      </p:sp>
      <p:sp>
        <p:nvSpPr>
          <p:cNvPr id="3" name="Content Placeholder 2"/>
          <p:cNvSpPr>
            <a:spLocks noGrp="1"/>
          </p:cNvSpPr>
          <p:nvPr>
            <p:ph idx="1"/>
          </p:nvPr>
        </p:nvSpPr>
        <p:spPr/>
        <p:txBody>
          <a:bodyPr>
            <a:normAutofit fontScale="70000" lnSpcReduction="20000"/>
          </a:bodyPr>
          <a:lstStyle/>
          <a:p>
            <a:r>
              <a:rPr lang="en-US" dirty="0"/>
              <a:t>1+2+3+…</a:t>
            </a:r>
            <a:endParaRPr lang="en-US" dirty="0" smtClean="0"/>
          </a:p>
          <a:p>
            <a:r>
              <a:rPr lang="en-US" dirty="0" smtClean="0"/>
              <a:t>Fermat </a:t>
            </a:r>
            <a:r>
              <a:rPr lang="en-US" dirty="0"/>
              <a:t>theorem, </a:t>
            </a:r>
            <a:endParaRPr lang="en-US" dirty="0" smtClean="0"/>
          </a:p>
          <a:p>
            <a:r>
              <a:rPr lang="en-US" dirty="0" smtClean="0"/>
              <a:t>number </a:t>
            </a:r>
            <a:r>
              <a:rPr lang="en-US" dirty="0"/>
              <a:t>puzzles, </a:t>
            </a:r>
            <a:endParaRPr lang="en-US" dirty="0" smtClean="0"/>
          </a:p>
          <a:p>
            <a:r>
              <a:rPr lang="en-US" dirty="0" smtClean="0"/>
              <a:t>password cracking,</a:t>
            </a:r>
          </a:p>
          <a:p>
            <a:r>
              <a:rPr lang="en-US" dirty="0"/>
              <a:t>graceful graphs, </a:t>
            </a:r>
            <a:endParaRPr lang="en-US" dirty="0" smtClean="0"/>
          </a:p>
          <a:p>
            <a:r>
              <a:rPr lang="en-US" dirty="0" smtClean="0"/>
              <a:t>chess</a:t>
            </a:r>
            <a:r>
              <a:rPr lang="en-US" dirty="0"/>
              <a:t>, </a:t>
            </a:r>
            <a:endParaRPr lang="en-US" dirty="0" smtClean="0"/>
          </a:p>
          <a:p>
            <a:r>
              <a:rPr lang="en-US" dirty="0" smtClean="0"/>
              <a:t>Scrabble</a:t>
            </a:r>
          </a:p>
          <a:p>
            <a:r>
              <a:rPr lang="en-US" dirty="0"/>
              <a:t>binomial distribution, </a:t>
            </a:r>
            <a:endParaRPr lang="en-US" dirty="0" smtClean="0"/>
          </a:p>
          <a:p>
            <a:r>
              <a:rPr lang="en-US" dirty="0" smtClean="0"/>
              <a:t>normal distribution,</a:t>
            </a:r>
          </a:p>
          <a:p>
            <a:r>
              <a:rPr lang="en-US" dirty="0"/>
              <a:t>magic squares, </a:t>
            </a:r>
            <a:endParaRPr lang="en-US" dirty="0" smtClean="0"/>
          </a:p>
          <a:p>
            <a:r>
              <a:rPr lang="en-US" dirty="0" smtClean="0"/>
              <a:t>Fibonacci</a:t>
            </a:r>
          </a:p>
          <a:p>
            <a:r>
              <a:rPr lang="en-US" dirty="0" smtClean="0"/>
              <a:t>diagonals</a:t>
            </a:r>
            <a:endParaRPr lang="en-US" dirty="0"/>
          </a:p>
        </p:txBody>
      </p:sp>
    </p:spTree>
    <p:extLst>
      <p:ext uri="{BB962C8B-B14F-4D97-AF65-F5344CB8AC3E}">
        <p14:creationId xmlns:p14="http://schemas.microsoft.com/office/powerpoint/2010/main" val="23057481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t>Cryptography</a:t>
            </a:r>
            <a:endParaRPr lang="en-US" sz="9600"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Cryptography</a:t>
            </a:r>
            <a:r>
              <a:rPr lang="en-US" dirty="0"/>
              <a:t> (or </a:t>
            </a:r>
            <a:r>
              <a:rPr lang="en-US" i="1" dirty="0"/>
              <a:t>cryptology</a:t>
            </a:r>
            <a:r>
              <a:rPr lang="en-US" dirty="0"/>
              <a:t>; from </a:t>
            </a:r>
            <a:r>
              <a:rPr lang="en-US" dirty="0">
                <a:hlinkClick r:id="rId2" tooltip="Ancient Greek"/>
              </a:rPr>
              <a:t>Greek</a:t>
            </a:r>
            <a:r>
              <a:rPr lang="en-US" dirty="0"/>
              <a:t> </a:t>
            </a:r>
            <a:r>
              <a:rPr lang="en-US" dirty="0" err="1">
                <a:hlinkClick r:id="rId3" tooltip="wikt:en:κρυπτός"/>
              </a:rPr>
              <a:t>κρυ</a:t>
            </a:r>
            <a:r>
              <a:rPr lang="en-US" dirty="0">
                <a:hlinkClick r:id="rId3" tooltip="wikt:en:κρυπτός"/>
              </a:rPr>
              <a:t>πτός</a:t>
            </a:r>
            <a:r>
              <a:rPr lang="en-US" dirty="0"/>
              <a:t> </a:t>
            </a:r>
            <a:r>
              <a:rPr lang="en-US" i="1" dirty="0"/>
              <a:t>kryptós</a:t>
            </a:r>
            <a:r>
              <a:rPr lang="en-US" dirty="0"/>
              <a:t>, "hidden, secret"; and </a:t>
            </a:r>
            <a:r>
              <a:rPr lang="en-US" dirty="0">
                <a:hlinkClick r:id="rId4" tooltip="wikt:en:γράφω"/>
              </a:rPr>
              <a:t>γράφειν</a:t>
            </a:r>
            <a:r>
              <a:rPr lang="en-US" dirty="0"/>
              <a:t> </a:t>
            </a:r>
            <a:r>
              <a:rPr lang="en-US" i="1" dirty="0"/>
              <a:t>graphein</a:t>
            </a:r>
            <a:r>
              <a:rPr lang="en-US" dirty="0"/>
              <a:t>, "writing", or </a:t>
            </a:r>
            <a:r>
              <a:rPr lang="en-US" dirty="0">
                <a:hlinkClick r:id="rId5" tooltip="wikt:en:-λογία"/>
              </a:rPr>
              <a:t>-λογία</a:t>
            </a:r>
            <a:r>
              <a:rPr lang="en-US" dirty="0"/>
              <a:t> </a:t>
            </a:r>
            <a:r>
              <a:rPr lang="en-US" i="1" dirty="0">
                <a:hlinkClick r:id="rId6" tooltip="-logy"/>
              </a:rPr>
              <a:t>-logia</a:t>
            </a:r>
            <a:r>
              <a:rPr lang="en-US" dirty="0"/>
              <a:t>, "study", respectively</a:t>
            </a:r>
            <a:r>
              <a:rPr lang="en-US" dirty="0" smtClean="0"/>
              <a:t>) </a:t>
            </a:r>
            <a:r>
              <a:rPr lang="en-US" dirty="0"/>
              <a:t>is the practice and study of techniques for secure communication in the presence of third parties (called </a:t>
            </a:r>
            <a:r>
              <a:rPr lang="en-US" dirty="0">
                <a:hlinkClick r:id="rId7" tooltip="Adversary (cryptography)"/>
              </a:rPr>
              <a:t>adversaries</a:t>
            </a:r>
            <a:r>
              <a:rPr lang="en-US" dirty="0" smtClean="0"/>
              <a:t>). </a:t>
            </a:r>
            <a:r>
              <a:rPr lang="en-US" dirty="0"/>
              <a:t>More generally, it is about constructing and analyzing </a:t>
            </a:r>
            <a:r>
              <a:rPr lang="en-US" dirty="0">
                <a:hlinkClick r:id="rId8" tooltip="Communications protocol"/>
              </a:rPr>
              <a:t>protocols</a:t>
            </a:r>
            <a:r>
              <a:rPr lang="en-US" dirty="0"/>
              <a:t> that overcome the influence of </a:t>
            </a:r>
            <a:r>
              <a:rPr lang="en-US" dirty="0" smtClean="0"/>
              <a:t>adversaries </a:t>
            </a:r>
            <a:r>
              <a:rPr lang="en-US" dirty="0"/>
              <a:t>and which are related to various aspects in </a:t>
            </a:r>
            <a:r>
              <a:rPr lang="en-US" dirty="0">
                <a:hlinkClick r:id="rId9" tooltip="Information security"/>
              </a:rPr>
              <a:t>information security</a:t>
            </a:r>
            <a:r>
              <a:rPr lang="en-US" dirty="0"/>
              <a:t> such as data </a:t>
            </a:r>
            <a:r>
              <a:rPr lang="en-US" dirty="0">
                <a:hlinkClick r:id="rId10" tooltip="Confidentiality"/>
              </a:rPr>
              <a:t>confidentiality</a:t>
            </a:r>
            <a:r>
              <a:rPr lang="en-US" dirty="0"/>
              <a:t>, </a:t>
            </a:r>
            <a:r>
              <a:rPr lang="en-US" dirty="0">
                <a:hlinkClick r:id="rId11" tooltip="Data integrity"/>
              </a:rPr>
              <a:t>data integrity</a:t>
            </a:r>
            <a:r>
              <a:rPr lang="en-US" dirty="0"/>
              <a:t>, </a:t>
            </a:r>
            <a:r>
              <a:rPr lang="en-US" dirty="0">
                <a:hlinkClick r:id="rId12" tooltip="Authentication"/>
              </a:rPr>
              <a:t>authentication</a:t>
            </a:r>
            <a:r>
              <a:rPr lang="en-US" dirty="0"/>
              <a:t>, and </a:t>
            </a:r>
            <a:r>
              <a:rPr lang="en-US" dirty="0">
                <a:hlinkClick r:id="rId13" tooltip="Non-repudiation"/>
              </a:rPr>
              <a:t>non-repudiation</a:t>
            </a:r>
            <a:r>
              <a:rPr lang="en-US" dirty="0" smtClean="0"/>
              <a:t>. </a:t>
            </a:r>
            <a:r>
              <a:rPr lang="en-US" dirty="0"/>
              <a:t>Modern cryptography intersects the disciplines of </a:t>
            </a:r>
            <a:r>
              <a:rPr lang="en-US" dirty="0">
                <a:hlinkClick r:id="rId14" tooltip="Mathematics"/>
              </a:rPr>
              <a:t>mathematics</a:t>
            </a:r>
            <a:r>
              <a:rPr lang="en-US" dirty="0"/>
              <a:t>, </a:t>
            </a:r>
            <a:r>
              <a:rPr lang="en-US" dirty="0">
                <a:hlinkClick r:id="rId15" tooltip="Computer science"/>
              </a:rPr>
              <a:t>computer science</a:t>
            </a:r>
            <a:r>
              <a:rPr lang="en-US" dirty="0"/>
              <a:t>, and </a:t>
            </a:r>
            <a:r>
              <a:rPr lang="en-US" dirty="0">
                <a:hlinkClick r:id="rId16" tooltip="Electrical engineering"/>
              </a:rPr>
              <a:t>electrical engineering</a:t>
            </a:r>
            <a:r>
              <a:rPr lang="en-US" dirty="0"/>
              <a:t>. Applications of cryptography include </a:t>
            </a:r>
            <a:r>
              <a:rPr lang="en-US" dirty="0">
                <a:hlinkClick r:id="rId17" tooltip="Automated teller machine"/>
              </a:rPr>
              <a:t>ATM cards</a:t>
            </a:r>
            <a:r>
              <a:rPr lang="en-US" dirty="0"/>
              <a:t>, </a:t>
            </a:r>
            <a:r>
              <a:rPr lang="en-US" dirty="0">
                <a:hlinkClick r:id="rId18" tooltip="Password"/>
              </a:rPr>
              <a:t>computer passwords</a:t>
            </a:r>
            <a:r>
              <a:rPr lang="en-US" dirty="0"/>
              <a:t>, and </a:t>
            </a:r>
            <a:r>
              <a:rPr lang="en-US" dirty="0">
                <a:hlinkClick r:id="rId19" tooltip="Electronic commerce"/>
              </a:rPr>
              <a:t>electronic commerce</a:t>
            </a:r>
            <a:r>
              <a:rPr lang="en-US" dirty="0" smtClean="0"/>
              <a:t>.</a:t>
            </a:r>
            <a:endParaRPr lang="en-US" dirty="0"/>
          </a:p>
        </p:txBody>
      </p:sp>
    </p:spTree>
    <p:extLst>
      <p:ext uri="{BB962C8B-B14F-4D97-AF65-F5344CB8AC3E}">
        <p14:creationId xmlns:p14="http://schemas.microsoft.com/office/powerpoint/2010/main" val="8995509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a:t>Exercises</a:t>
            </a:r>
            <a:r>
              <a:rPr lang="en-US" sz="9600" dirty="0" smtClean="0"/>
              <a:t>:</a:t>
            </a:r>
            <a:endParaRPr lang="en-US" sz="9600" dirty="0"/>
          </a:p>
        </p:txBody>
      </p:sp>
      <p:sp>
        <p:nvSpPr>
          <p:cNvPr id="3" name="Content Placeholder 2"/>
          <p:cNvSpPr>
            <a:spLocks noGrp="1"/>
          </p:cNvSpPr>
          <p:nvPr>
            <p:ph idx="1"/>
          </p:nvPr>
        </p:nvSpPr>
        <p:spPr/>
        <p:txBody>
          <a:bodyPr/>
          <a:lstStyle/>
          <a:p>
            <a:r>
              <a:rPr lang="en-US" dirty="0"/>
              <a:t>1. Define mathematics.</a:t>
            </a:r>
          </a:p>
          <a:p>
            <a:r>
              <a:rPr lang="en-US" dirty="0"/>
              <a:t>2. Why is math important? </a:t>
            </a:r>
          </a:p>
          <a:p>
            <a:r>
              <a:rPr lang="en-US" dirty="0"/>
              <a:t>3. Why do you study math? </a:t>
            </a:r>
          </a:p>
          <a:p>
            <a:r>
              <a:rPr lang="en-US" dirty="0"/>
              <a:t>4. List the main math symbols? </a:t>
            </a:r>
          </a:p>
          <a:p>
            <a:r>
              <a:rPr lang="en-US" dirty="0"/>
              <a:t>5. Briefly explain math terminology. </a:t>
            </a:r>
          </a:p>
          <a:p>
            <a:r>
              <a:rPr lang="en-US" dirty="0"/>
              <a:t>6. Define math logic, argument and proof.</a:t>
            </a:r>
          </a:p>
          <a:p>
            <a:r>
              <a:rPr lang="en-US" dirty="0"/>
              <a:t>7. Explain </a:t>
            </a:r>
            <a:r>
              <a:rPr lang="en-US" dirty="0" err="1"/>
              <a:t>combinatorics</a:t>
            </a:r>
            <a:endParaRPr lang="en-US" dirty="0"/>
          </a:p>
        </p:txBody>
      </p:sp>
    </p:spTree>
    <p:extLst>
      <p:ext uri="{BB962C8B-B14F-4D97-AF65-F5344CB8AC3E}">
        <p14:creationId xmlns:p14="http://schemas.microsoft.com/office/powerpoint/2010/main" val="40581607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t>Bibliography</a:t>
            </a:r>
            <a:r>
              <a:rPr lang="en-US" sz="9600" dirty="0" smtClean="0"/>
              <a:t>:</a:t>
            </a:r>
            <a:endParaRPr lang="en-US" sz="9600" dirty="0"/>
          </a:p>
        </p:txBody>
      </p:sp>
      <p:sp>
        <p:nvSpPr>
          <p:cNvPr id="3" name="Content Placeholder 2"/>
          <p:cNvSpPr>
            <a:spLocks noGrp="1"/>
          </p:cNvSpPr>
          <p:nvPr>
            <p:ph idx="1"/>
          </p:nvPr>
        </p:nvSpPr>
        <p:spPr/>
        <p:txBody>
          <a:bodyPr/>
          <a:lstStyle/>
          <a:p>
            <a:r>
              <a:rPr lang="en-US" dirty="0"/>
              <a:t>[Textbooks] http://biomath.weebly.com/</a:t>
            </a:r>
          </a:p>
          <a:p>
            <a:r>
              <a:rPr lang="ru-RU" dirty="0"/>
              <a:t>[WikiPedia] </a:t>
            </a:r>
            <a:r>
              <a:rPr lang="en-US" dirty="0"/>
              <a:t>http://</a:t>
            </a:r>
            <a:r>
              <a:rPr lang="en-US" dirty="0" smtClean="0"/>
              <a:t>en.wikipedia.org</a:t>
            </a:r>
          </a:p>
          <a:p>
            <a:r>
              <a:rPr lang="en-US" dirty="0"/>
              <a:t>[Google] https://www.google.com</a:t>
            </a:r>
          </a:p>
        </p:txBody>
      </p:sp>
    </p:spTree>
    <p:extLst>
      <p:ext uri="{BB962C8B-B14F-4D97-AF65-F5344CB8AC3E}">
        <p14:creationId xmlns:p14="http://schemas.microsoft.com/office/powerpoint/2010/main" val="3444590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accent4">
                    <a:lumMod val="75000"/>
                  </a:schemeClr>
                </a:solidFill>
              </a:rPr>
              <a:t>Patterns </a:t>
            </a:r>
            <a:r>
              <a:rPr lang="en-US" sz="6600" b="1" dirty="0">
                <a:solidFill>
                  <a:schemeClr val="accent4">
                    <a:lumMod val="75000"/>
                  </a:schemeClr>
                </a:solidFill>
              </a:rPr>
              <a:t>and invariants</a:t>
            </a:r>
            <a:endParaRPr lang="en-US" sz="6600" dirty="0">
              <a:solidFill>
                <a:schemeClr val="accent4">
                  <a:lumMod val="75000"/>
                </a:schemeClr>
              </a:solidFill>
            </a:endParaRPr>
          </a:p>
        </p:txBody>
      </p:sp>
      <p:sp>
        <p:nvSpPr>
          <p:cNvPr id="3" name="Content Placeholder 2"/>
          <p:cNvSpPr>
            <a:spLocks noGrp="1"/>
          </p:cNvSpPr>
          <p:nvPr>
            <p:ph idx="1"/>
          </p:nvPr>
        </p:nvSpPr>
        <p:spPr/>
        <p:txBody>
          <a:bodyPr>
            <a:normAutofit/>
          </a:bodyPr>
          <a:lstStyle/>
          <a:p>
            <a:pPr marL="0" indent="0">
              <a:buNone/>
            </a:pPr>
            <a:r>
              <a:rPr lang="en-US" sz="8000" b="1" dirty="0"/>
              <a:t>It is all about patterns and </a:t>
            </a:r>
            <a:r>
              <a:rPr lang="en-US" sz="8000" b="1" dirty="0" smtClean="0"/>
              <a:t>invariants</a:t>
            </a:r>
            <a:endParaRPr lang="en-US" sz="8000" dirty="0"/>
          </a:p>
        </p:txBody>
      </p:sp>
    </p:spTree>
    <p:extLst>
      <p:ext uri="{BB962C8B-B14F-4D97-AF65-F5344CB8AC3E}">
        <p14:creationId xmlns:p14="http://schemas.microsoft.com/office/powerpoint/2010/main" val="800724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rgbClr val="FF0000"/>
                </a:solidFill>
              </a:rPr>
              <a:t>Why is math important</a:t>
            </a:r>
            <a:r>
              <a:rPr lang="en-US" sz="6000" b="1" dirty="0" smtClean="0">
                <a:solidFill>
                  <a:srgbClr val="FF0000"/>
                </a:solidFill>
              </a:rPr>
              <a:t>?</a:t>
            </a:r>
            <a:endParaRPr lang="en-US" sz="6000" dirty="0">
              <a:solidFill>
                <a:srgbClr val="FF0000"/>
              </a:solidFill>
            </a:endParaRPr>
          </a:p>
        </p:txBody>
      </p:sp>
      <p:sp>
        <p:nvSpPr>
          <p:cNvPr id="3" name="Content Placeholder 2"/>
          <p:cNvSpPr>
            <a:spLocks noGrp="1"/>
          </p:cNvSpPr>
          <p:nvPr>
            <p:ph idx="1"/>
          </p:nvPr>
        </p:nvSpPr>
        <p:spPr/>
        <p:txBody>
          <a:bodyPr/>
          <a:lstStyle/>
          <a:p>
            <a:r>
              <a:rPr lang="en-US" b="1" dirty="0"/>
              <a:t>Computers are mainly </a:t>
            </a:r>
            <a:r>
              <a:rPr lang="en-US" b="1" dirty="0" smtClean="0"/>
              <a:t>math</a:t>
            </a:r>
            <a:endParaRPr lang="en-US" b="1" dirty="0" smtClean="0"/>
          </a:p>
          <a:p>
            <a:r>
              <a:rPr lang="en-US" b="1" dirty="0" smtClean="0"/>
              <a:t>Method</a:t>
            </a:r>
            <a:endParaRPr lang="en-US" dirty="0"/>
          </a:p>
          <a:p>
            <a:r>
              <a:rPr lang="en-US" b="1" dirty="0"/>
              <a:t>Theory</a:t>
            </a:r>
            <a:endParaRPr lang="en-US" dirty="0"/>
          </a:p>
          <a:p>
            <a:r>
              <a:rPr lang="en-US" b="1" dirty="0" smtClean="0"/>
              <a:t>Predictions</a:t>
            </a:r>
          </a:p>
          <a:p>
            <a:r>
              <a:rPr lang="en-US" b="1" dirty="0"/>
              <a:t>Cryptography</a:t>
            </a:r>
            <a:endParaRPr lang="en-US" dirty="0"/>
          </a:p>
          <a:p>
            <a:r>
              <a:rPr lang="en-US" b="1" dirty="0"/>
              <a:t>Etc.</a:t>
            </a:r>
            <a:endParaRPr lang="en-US" dirty="0"/>
          </a:p>
        </p:txBody>
      </p:sp>
    </p:spTree>
    <p:extLst>
      <p:ext uri="{BB962C8B-B14F-4D97-AF65-F5344CB8AC3E}">
        <p14:creationId xmlns:p14="http://schemas.microsoft.com/office/powerpoint/2010/main" val="1572658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err="1" smtClean="0"/>
              <a:t>Poincaré</a:t>
            </a:r>
            <a:r>
              <a:rPr lang="en-US" sz="7200" b="1" dirty="0" smtClean="0"/>
              <a:t> conjecture</a:t>
            </a:r>
            <a:endParaRPr lang="en-US" sz="7200" dirty="0"/>
          </a:p>
        </p:txBody>
      </p:sp>
      <p:sp>
        <p:nvSpPr>
          <p:cNvPr id="3" name="Content Placeholder 2"/>
          <p:cNvSpPr>
            <a:spLocks noGrp="1"/>
          </p:cNvSpPr>
          <p:nvPr>
            <p:ph idx="1"/>
          </p:nvPr>
        </p:nvSpPr>
        <p:spPr/>
        <p:txBody>
          <a:bodyPr/>
          <a:lstStyle/>
          <a:p>
            <a:pPr marL="0" indent="0">
              <a:buNone/>
            </a:pPr>
            <a:r>
              <a:rPr lang="en-US" dirty="0"/>
              <a:t>T</a:t>
            </a:r>
            <a:r>
              <a:rPr lang="en-US" dirty="0" smtClean="0"/>
              <a:t>he </a:t>
            </a:r>
            <a:r>
              <a:rPr lang="en-US" b="1" dirty="0" err="1" smtClean="0"/>
              <a:t>Poincaré</a:t>
            </a:r>
            <a:r>
              <a:rPr lang="en-US" b="1" dirty="0" smtClean="0"/>
              <a:t> conjecture</a:t>
            </a:r>
            <a:r>
              <a:rPr lang="en-US" dirty="0" smtClean="0"/>
              <a:t> is a </a:t>
            </a:r>
            <a:r>
              <a:rPr lang="en-US" dirty="0" smtClean="0">
                <a:hlinkClick r:id="rId2" tooltip="Theorem"/>
              </a:rPr>
              <a:t>theorem</a:t>
            </a:r>
            <a:r>
              <a:rPr lang="en-US" dirty="0" smtClean="0"/>
              <a:t> about the </a:t>
            </a:r>
            <a:r>
              <a:rPr lang="en-US" dirty="0" smtClean="0">
                <a:hlinkClick r:id="rId3" tooltip="Characterization (mathematics)"/>
              </a:rPr>
              <a:t>characterization</a:t>
            </a:r>
            <a:r>
              <a:rPr lang="en-US" dirty="0" smtClean="0"/>
              <a:t> of the </a:t>
            </a:r>
            <a:r>
              <a:rPr lang="en-US" dirty="0" smtClean="0">
                <a:hlinkClick r:id="rId4" tooltip="3-sphere"/>
              </a:rPr>
              <a:t>3-sphere</a:t>
            </a:r>
            <a:r>
              <a:rPr lang="en-US" dirty="0" smtClean="0"/>
              <a:t>, which is the </a:t>
            </a:r>
            <a:r>
              <a:rPr lang="en-US" dirty="0" err="1" smtClean="0"/>
              <a:t>hypersphere</a:t>
            </a:r>
            <a:r>
              <a:rPr lang="en-US" dirty="0" smtClean="0"/>
              <a:t> that bounds the </a:t>
            </a:r>
            <a:r>
              <a:rPr lang="en-US" dirty="0" smtClean="0">
                <a:hlinkClick r:id="rId5" tooltip="Unit ball"/>
              </a:rPr>
              <a:t>unit ball</a:t>
            </a:r>
            <a:r>
              <a:rPr lang="en-US" dirty="0" smtClean="0"/>
              <a:t> in four-dimensional space. The conjecture states:</a:t>
            </a:r>
          </a:p>
          <a:p>
            <a:pPr marL="0" indent="0">
              <a:buNone/>
            </a:pPr>
            <a:r>
              <a:rPr lang="en-US" dirty="0" smtClean="0"/>
              <a:t>Every </a:t>
            </a:r>
            <a:r>
              <a:rPr lang="en-US" dirty="0" smtClean="0">
                <a:hlinkClick r:id="rId6" tooltip="Simply connected"/>
              </a:rPr>
              <a:t>simply connected</a:t>
            </a:r>
            <a:r>
              <a:rPr lang="en-US" dirty="0" smtClean="0"/>
              <a:t>, </a:t>
            </a:r>
            <a:r>
              <a:rPr lang="en-US" dirty="0" smtClean="0">
                <a:hlinkClick r:id="rId7" tooltip="Closed manifold"/>
              </a:rPr>
              <a:t>closed</a:t>
            </a:r>
            <a:r>
              <a:rPr lang="en-US" dirty="0" smtClean="0"/>
              <a:t> 3-</a:t>
            </a:r>
            <a:r>
              <a:rPr lang="en-US" dirty="0" smtClean="0">
                <a:hlinkClick r:id="rId8" tooltip="Manifold"/>
              </a:rPr>
              <a:t>manifold</a:t>
            </a:r>
            <a:r>
              <a:rPr lang="en-US" dirty="0" smtClean="0"/>
              <a:t> is </a:t>
            </a:r>
            <a:r>
              <a:rPr lang="en-US" dirty="0" err="1" smtClean="0">
                <a:hlinkClick r:id="rId9" tooltip="Homeomorphic"/>
              </a:rPr>
              <a:t>homeomorphic</a:t>
            </a:r>
            <a:r>
              <a:rPr lang="en-US" dirty="0" smtClean="0"/>
              <a:t> to the 3-sphere.</a:t>
            </a:r>
          </a:p>
          <a:p>
            <a:pPr marL="0" indent="0">
              <a:buNone/>
            </a:pPr>
            <a:endParaRPr lang="en-US" dirty="0"/>
          </a:p>
        </p:txBody>
      </p:sp>
    </p:spTree>
    <p:extLst>
      <p:ext uri="{BB962C8B-B14F-4D97-AF65-F5344CB8AC3E}">
        <p14:creationId xmlns:p14="http://schemas.microsoft.com/office/powerpoint/2010/main" val="4106037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t>Math </a:t>
            </a:r>
            <a:r>
              <a:rPr lang="en-US" sz="9600" b="1" dirty="0" smtClean="0"/>
              <a:t>symbols</a:t>
            </a:r>
            <a:endParaRPr lang="en-US" sz="9600" dirty="0"/>
          </a:p>
        </p:txBody>
      </p:sp>
      <p:sp>
        <p:nvSpPr>
          <p:cNvPr id="3" name="Content Placeholder 2"/>
          <p:cNvSpPr>
            <a:spLocks noGrp="1"/>
          </p:cNvSpPr>
          <p:nvPr>
            <p:ph idx="1"/>
          </p:nvPr>
        </p:nvSpPr>
        <p:spPr/>
        <p:txBody>
          <a:bodyPr>
            <a:normAutofit fontScale="92500" lnSpcReduction="20000"/>
          </a:bodyPr>
          <a:lstStyle/>
          <a:p>
            <a:r>
              <a:rPr lang="en-US" b="1" dirty="0"/>
              <a:t>Plus</a:t>
            </a:r>
            <a:endParaRPr lang="en-US" dirty="0"/>
          </a:p>
          <a:p>
            <a:r>
              <a:rPr lang="en-US" b="1" dirty="0"/>
              <a:t>Minus</a:t>
            </a:r>
            <a:endParaRPr lang="en-US" dirty="0"/>
          </a:p>
          <a:p>
            <a:r>
              <a:rPr lang="en-US" b="1" dirty="0"/>
              <a:t>Multiplication</a:t>
            </a:r>
            <a:endParaRPr lang="en-US" dirty="0"/>
          </a:p>
          <a:p>
            <a:r>
              <a:rPr lang="en-US" b="1" dirty="0"/>
              <a:t>Division</a:t>
            </a:r>
            <a:endParaRPr lang="en-US" dirty="0"/>
          </a:p>
          <a:p>
            <a:r>
              <a:rPr lang="en-US" b="1" dirty="0"/>
              <a:t>Power</a:t>
            </a:r>
            <a:endParaRPr lang="en-US" dirty="0"/>
          </a:p>
          <a:p>
            <a:r>
              <a:rPr lang="en-US" b="1" dirty="0"/>
              <a:t>Roots</a:t>
            </a:r>
            <a:endParaRPr lang="en-US" dirty="0"/>
          </a:p>
          <a:p>
            <a:r>
              <a:rPr lang="en-US" b="1" dirty="0"/>
              <a:t>Equality</a:t>
            </a:r>
            <a:endParaRPr lang="en-US" dirty="0"/>
          </a:p>
          <a:p>
            <a:r>
              <a:rPr lang="en-US" b="1" dirty="0"/>
              <a:t>Inequality</a:t>
            </a:r>
            <a:endParaRPr lang="en-US" dirty="0"/>
          </a:p>
          <a:p>
            <a:r>
              <a:rPr lang="en-US" b="1" dirty="0"/>
              <a:t>Etc</a:t>
            </a:r>
            <a:r>
              <a:rPr lang="en-US" b="1" dirty="0" smtClean="0"/>
              <a:t>.</a:t>
            </a:r>
            <a:endParaRPr lang="en-US" dirty="0"/>
          </a:p>
        </p:txBody>
      </p:sp>
    </p:spTree>
    <p:extLst>
      <p:ext uri="{BB962C8B-B14F-4D97-AF65-F5344CB8AC3E}">
        <p14:creationId xmlns:p14="http://schemas.microsoft.com/office/powerpoint/2010/main" val="1594737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a:t>Math </a:t>
            </a:r>
            <a:r>
              <a:rPr lang="en-US" sz="8000" b="1" dirty="0" smtClean="0"/>
              <a:t>terminology</a:t>
            </a:r>
            <a:endParaRPr lang="en-US" sz="8000" dirty="0"/>
          </a:p>
        </p:txBody>
      </p:sp>
      <p:sp>
        <p:nvSpPr>
          <p:cNvPr id="3" name="Content Placeholder 2"/>
          <p:cNvSpPr>
            <a:spLocks noGrp="1"/>
          </p:cNvSpPr>
          <p:nvPr>
            <p:ph idx="1"/>
          </p:nvPr>
        </p:nvSpPr>
        <p:spPr/>
        <p:txBody>
          <a:bodyPr/>
          <a:lstStyle/>
          <a:p>
            <a:r>
              <a:rPr lang="en-US" b="1" dirty="0"/>
              <a:t>Discrete math</a:t>
            </a:r>
            <a:endParaRPr lang="en-US" dirty="0"/>
          </a:p>
          <a:p>
            <a:r>
              <a:rPr lang="en-US" b="1" dirty="0"/>
              <a:t>Calculus</a:t>
            </a:r>
            <a:endParaRPr lang="en-US" dirty="0"/>
          </a:p>
          <a:p>
            <a:r>
              <a:rPr lang="en-US" b="1" dirty="0"/>
              <a:t>Geometry</a:t>
            </a:r>
            <a:endParaRPr lang="en-US" dirty="0"/>
          </a:p>
          <a:p>
            <a:r>
              <a:rPr lang="en-US" b="1" dirty="0"/>
              <a:t>Etc. </a:t>
            </a:r>
            <a:endParaRPr lang="en-US" dirty="0"/>
          </a:p>
        </p:txBody>
      </p:sp>
    </p:spTree>
    <p:extLst>
      <p:ext uri="{BB962C8B-B14F-4D97-AF65-F5344CB8AC3E}">
        <p14:creationId xmlns:p14="http://schemas.microsoft.com/office/powerpoint/2010/main" val="3424207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800" dirty="0" smtClean="0"/>
              <a:t>Definitions:</a:t>
            </a:r>
            <a:r>
              <a:rPr lang="en-US" dirty="0" smtClean="0"/>
              <a:t> </a:t>
            </a:r>
            <a:r>
              <a:rPr lang="ru-RU" dirty="0" smtClean="0"/>
              <a:t>Mathematics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ru-RU" b="1" dirty="0"/>
              <a:t>Mathematics</a:t>
            </a:r>
            <a:r>
              <a:rPr lang="ru-RU" dirty="0"/>
              <a:t> is the study of topics such as </a:t>
            </a:r>
            <a:r>
              <a:rPr lang="ru-RU" u="sng" dirty="0">
                <a:hlinkClick r:id="rId2" tooltip="Quantity"/>
              </a:rPr>
              <a:t>quantity</a:t>
            </a:r>
            <a:r>
              <a:rPr lang="ru-RU" dirty="0"/>
              <a:t> (</a:t>
            </a:r>
            <a:r>
              <a:rPr lang="ru-RU" u="sng" dirty="0">
                <a:hlinkClick r:id="rId3" tooltip="Number"/>
              </a:rPr>
              <a:t>numbers</a:t>
            </a:r>
            <a:r>
              <a:rPr lang="ru-RU" dirty="0"/>
              <a:t>), </a:t>
            </a:r>
            <a:r>
              <a:rPr lang="ru-RU" u="sng" dirty="0">
                <a:hlinkClick r:id="rId4" tooltip="Structure"/>
              </a:rPr>
              <a:t>structure</a:t>
            </a:r>
            <a:r>
              <a:rPr lang="ru-RU" dirty="0"/>
              <a:t>, </a:t>
            </a:r>
            <a:r>
              <a:rPr lang="ru-RU" u="sng" dirty="0">
                <a:hlinkClick r:id="rId5" tooltip="Space"/>
              </a:rPr>
              <a:t>space</a:t>
            </a:r>
            <a:r>
              <a:rPr lang="ru-RU" dirty="0"/>
              <a:t>, and </a:t>
            </a:r>
            <a:r>
              <a:rPr lang="ru-RU" u="sng" dirty="0">
                <a:hlinkClick r:id="rId6" tooltip="Calculus"/>
              </a:rPr>
              <a:t>change</a:t>
            </a:r>
            <a:r>
              <a:rPr lang="ru-RU" dirty="0"/>
              <a:t>. There is a range of views among mathematicians and philosophers as to the exact scope and </a:t>
            </a:r>
            <a:r>
              <a:rPr lang="ru-RU" u="sng" dirty="0">
                <a:hlinkClick r:id="rId7" tooltip="Definition of mathematics"/>
              </a:rPr>
              <a:t>definition of mathematics</a:t>
            </a:r>
            <a:r>
              <a:rPr lang="ru-RU" dirty="0"/>
              <a:t>. </a:t>
            </a:r>
            <a:r>
              <a:rPr lang="ru-RU" u="sng" dirty="0">
                <a:hlinkClick r:id="rId8" tooltip="Mathematician"/>
              </a:rPr>
              <a:t>Mathematicians</a:t>
            </a:r>
            <a:r>
              <a:rPr lang="ru-RU" dirty="0"/>
              <a:t> seek out </a:t>
            </a:r>
            <a:r>
              <a:rPr lang="ru-RU" u="sng" dirty="0">
                <a:hlinkClick r:id="rId9" tooltip="Patterns"/>
              </a:rPr>
              <a:t>patterns</a:t>
            </a:r>
            <a:r>
              <a:rPr lang="ru-RU" dirty="0"/>
              <a:t> and use them to formulate new </a:t>
            </a:r>
            <a:r>
              <a:rPr lang="ru-RU" u="sng" dirty="0">
                <a:hlinkClick r:id="rId10" tooltip="Conjecture"/>
              </a:rPr>
              <a:t>conjectures</a:t>
            </a:r>
            <a:r>
              <a:rPr lang="ru-RU" dirty="0"/>
              <a:t>. Mathematicians resolve the truth or falsity of conjectures by </a:t>
            </a:r>
            <a:r>
              <a:rPr lang="ru-RU" u="sng" dirty="0">
                <a:hlinkClick r:id="rId11" tooltip="Mathematical proof"/>
              </a:rPr>
              <a:t>mathematical proof</a:t>
            </a:r>
            <a:r>
              <a:rPr lang="ru-RU" dirty="0"/>
              <a:t>. When mathematical structures are good models of real phenomena, then mathematical reasoning can provide insight or predictions about nature. Through the use of </a:t>
            </a:r>
            <a:r>
              <a:rPr lang="ru-RU" u="sng" dirty="0">
                <a:hlinkClick r:id="rId12" tooltip="Abstraction (mathematics)"/>
              </a:rPr>
              <a:t>abstraction</a:t>
            </a:r>
            <a:r>
              <a:rPr lang="ru-RU" dirty="0"/>
              <a:t> and </a:t>
            </a:r>
            <a:r>
              <a:rPr lang="ru-RU" u="sng" dirty="0">
                <a:hlinkClick r:id="rId13" tooltip="Logic"/>
              </a:rPr>
              <a:t>logic</a:t>
            </a:r>
            <a:r>
              <a:rPr lang="ru-RU" dirty="0"/>
              <a:t>, mathematics developed from </a:t>
            </a:r>
            <a:r>
              <a:rPr lang="ru-RU" u="sng" dirty="0">
                <a:hlinkClick r:id="rId14" tooltip="Counting"/>
              </a:rPr>
              <a:t>counting</a:t>
            </a:r>
            <a:r>
              <a:rPr lang="ru-RU" dirty="0"/>
              <a:t>, </a:t>
            </a:r>
            <a:r>
              <a:rPr lang="ru-RU" u="sng" dirty="0">
                <a:hlinkClick r:id="rId15" tooltip="Calculation"/>
              </a:rPr>
              <a:t>calculation</a:t>
            </a:r>
            <a:r>
              <a:rPr lang="ru-RU" dirty="0"/>
              <a:t>, </a:t>
            </a:r>
            <a:r>
              <a:rPr lang="ru-RU" u="sng" dirty="0">
                <a:hlinkClick r:id="rId16" tooltip="Measurement"/>
              </a:rPr>
              <a:t>measurement</a:t>
            </a:r>
            <a:r>
              <a:rPr lang="ru-RU" dirty="0"/>
              <a:t>, and the systematic study of the </a:t>
            </a:r>
            <a:r>
              <a:rPr lang="ru-RU" u="sng" dirty="0">
                <a:hlinkClick r:id="rId17" tooltip="Shape"/>
              </a:rPr>
              <a:t>shapes</a:t>
            </a:r>
            <a:r>
              <a:rPr lang="ru-RU" dirty="0"/>
              <a:t> and </a:t>
            </a:r>
            <a:r>
              <a:rPr lang="ru-RU" u="sng" dirty="0">
                <a:hlinkClick r:id="rId18" tooltip="Motion (physics)"/>
              </a:rPr>
              <a:t>motions</a:t>
            </a:r>
            <a:r>
              <a:rPr lang="ru-RU" dirty="0"/>
              <a:t> of physical objects. Practical mathematics has been a human activity for as far back as </a:t>
            </a:r>
            <a:r>
              <a:rPr lang="ru-RU" u="sng" dirty="0">
                <a:hlinkClick r:id="rId19" tooltip="History of Mathematics"/>
              </a:rPr>
              <a:t>written records</a:t>
            </a:r>
            <a:r>
              <a:rPr lang="ru-RU" dirty="0"/>
              <a:t> exist. The research required to solve mathematical problems can take years or even centuries of sustained inquiry.</a:t>
            </a:r>
            <a:endParaRPr lang="en-US" dirty="0"/>
          </a:p>
        </p:txBody>
      </p:sp>
    </p:spTree>
    <p:extLst>
      <p:ext uri="{BB962C8B-B14F-4D97-AF65-F5344CB8AC3E}">
        <p14:creationId xmlns:p14="http://schemas.microsoft.com/office/powerpoint/2010/main" val="3397640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TotalTime>
  <Words>3074</Words>
  <Application>Microsoft Office PowerPoint</Application>
  <PresentationFormat>On-screen Show (4:3)</PresentationFormat>
  <Paragraphs>150</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Mathematics 1</vt:lpstr>
      <vt:lpstr>Physics vs. math</vt:lpstr>
      <vt:lpstr>No mistakes, right decisions</vt:lpstr>
      <vt:lpstr>Patterns and invariants</vt:lpstr>
      <vt:lpstr>Why is math important?</vt:lpstr>
      <vt:lpstr>Poincaré conjecture</vt:lpstr>
      <vt:lpstr>Math symbols</vt:lpstr>
      <vt:lpstr>Math terminology</vt:lpstr>
      <vt:lpstr>Definitions: Mathematics</vt:lpstr>
      <vt:lpstr>Definitions: number</vt:lpstr>
      <vt:lpstr>Prime number</vt:lpstr>
      <vt:lpstr>Irrational number</vt:lpstr>
      <vt:lpstr>Number systems</vt:lpstr>
      <vt:lpstr>Calculus</vt:lpstr>
      <vt:lpstr>Discrete mathematics</vt:lpstr>
      <vt:lpstr>Graph (mathematics)</vt:lpstr>
      <vt:lpstr>Graph theory</vt:lpstr>
      <vt:lpstr>Proposition</vt:lpstr>
      <vt:lpstr>Mathematical logic</vt:lpstr>
      <vt:lpstr>Fuzzy logic</vt:lpstr>
      <vt:lpstr>Quantum logic</vt:lpstr>
      <vt:lpstr>Argument</vt:lpstr>
      <vt:lpstr>Proof</vt:lpstr>
      <vt:lpstr>Induction</vt:lpstr>
      <vt:lpstr>Axiom</vt:lpstr>
      <vt:lpstr>Theorem</vt:lpstr>
      <vt:lpstr>Artificial neural network</vt:lpstr>
      <vt:lpstr>Combinatorics</vt:lpstr>
      <vt:lpstr>Equation</vt:lpstr>
      <vt:lpstr>Inequality</vt:lpstr>
      <vt:lpstr>Model</vt:lpstr>
      <vt:lpstr>Function</vt:lpstr>
      <vt:lpstr>Limit</vt:lpstr>
      <vt:lpstr>Continuous function</vt:lpstr>
      <vt:lpstr>Math competitions</vt:lpstr>
      <vt:lpstr>Games:</vt:lpstr>
      <vt:lpstr>Cryptography</vt:lpstr>
      <vt:lpstr>Exercises:</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Mathematics 1</dc:title>
  <dc:creator>LENOVO</dc:creator>
  <cp:lastModifiedBy>LENOVO</cp:lastModifiedBy>
  <cp:revision>69</cp:revision>
  <dcterms:created xsi:type="dcterms:W3CDTF">2014-09-20T09:41:31Z</dcterms:created>
  <dcterms:modified xsi:type="dcterms:W3CDTF">2014-09-24T02:30:02Z</dcterms:modified>
</cp:coreProperties>
</file>