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7" r:id="rId5"/>
    <p:sldId id="296" r:id="rId6"/>
    <p:sldId id="297" r:id="rId7"/>
    <p:sldId id="298" r:id="rId8"/>
    <p:sldId id="299" r:id="rId9"/>
    <p:sldId id="263" r:id="rId10"/>
    <p:sldId id="281" r:id="rId11"/>
    <p:sldId id="269" r:id="rId12"/>
    <p:sldId id="288" r:id="rId13"/>
    <p:sldId id="268" r:id="rId14"/>
    <p:sldId id="289" r:id="rId15"/>
    <p:sldId id="274" r:id="rId16"/>
    <p:sldId id="275" r:id="rId17"/>
    <p:sldId id="290" r:id="rId18"/>
    <p:sldId id="265" r:id="rId19"/>
    <p:sldId id="266" r:id="rId20"/>
    <p:sldId id="267" r:id="rId21"/>
    <p:sldId id="264" r:id="rId22"/>
    <p:sldId id="260" r:id="rId23"/>
    <p:sldId id="282" r:id="rId24"/>
    <p:sldId id="261" r:id="rId25"/>
    <p:sldId id="283" r:id="rId26"/>
    <p:sldId id="262" r:id="rId27"/>
    <p:sldId id="284" r:id="rId28"/>
    <p:sldId id="295" r:id="rId29"/>
    <p:sldId id="300" r:id="rId30"/>
    <p:sldId id="301" r:id="rId31"/>
    <p:sldId id="302" r:id="rId32"/>
    <p:sldId id="293" r:id="rId33"/>
    <p:sldId id="294" r:id="rId34"/>
    <p:sldId id="277" r:id="rId35"/>
    <p:sldId id="278" r:id="rId36"/>
    <p:sldId id="279" r:id="rId37"/>
    <p:sldId id="286" r:id="rId38"/>
    <p:sldId id="270" r:id="rId39"/>
    <p:sldId id="285" r:id="rId40"/>
    <p:sldId id="276" r:id="rId41"/>
    <p:sldId id="291" r:id="rId42"/>
    <p:sldId id="29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4A2B33-C1B9-424E-A7CD-B66B4D6DB2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268962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A2B33-C1B9-424E-A7CD-B66B4D6DB2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333677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A2B33-C1B9-424E-A7CD-B66B4D6DB2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222214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A2B33-C1B9-424E-A7CD-B66B4D6DB2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178051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A2B33-C1B9-424E-A7CD-B66B4D6DB2AC}"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58431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4A2B33-C1B9-424E-A7CD-B66B4D6DB2AC}"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70264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4A2B33-C1B9-424E-A7CD-B66B4D6DB2AC}"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4102827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4A2B33-C1B9-424E-A7CD-B66B4D6DB2AC}"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185312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A2B33-C1B9-424E-A7CD-B66B4D6DB2AC}" type="datetimeFigureOut">
              <a:rPr lang="en-US" smtClean="0"/>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334517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A2B33-C1B9-424E-A7CD-B66B4D6DB2AC}"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350676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A2B33-C1B9-424E-A7CD-B66B4D6DB2AC}"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4C053-D061-4A56-A8B9-25EED66B260E}" type="slidenum">
              <a:rPr lang="en-US" smtClean="0"/>
              <a:t>‹#›</a:t>
            </a:fld>
            <a:endParaRPr lang="en-US"/>
          </a:p>
        </p:txBody>
      </p:sp>
    </p:spTree>
    <p:extLst>
      <p:ext uri="{BB962C8B-B14F-4D97-AF65-F5344CB8AC3E}">
        <p14:creationId xmlns:p14="http://schemas.microsoft.com/office/powerpoint/2010/main" val="302870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2B33-C1B9-424E-A7CD-B66B4D6DB2AC}" type="datetimeFigureOut">
              <a:rPr lang="en-US" smtClean="0"/>
              <a:t>10/1/2014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4C053-D061-4A56-A8B9-25EED66B260E}" type="slidenum">
              <a:rPr lang="en-US" smtClean="0"/>
              <a:t>‹#›</a:t>
            </a:fld>
            <a:endParaRPr lang="en-US"/>
          </a:p>
        </p:txBody>
      </p:sp>
    </p:spTree>
    <p:extLst>
      <p:ext uri="{BB962C8B-B14F-4D97-AF65-F5344CB8AC3E}">
        <p14:creationId xmlns:p14="http://schemas.microsoft.com/office/powerpoint/2010/main" val="53732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Mathematical_oper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Operand" TargetMode="External"/><Relationship Id="rId13" Type="http://schemas.openxmlformats.org/officeDocument/2006/relationships/hyperlink" Target="http://en.wikipedia.org/wiki/Propositional_logic" TargetMode="External"/><Relationship Id="rId3" Type="http://schemas.openxmlformats.org/officeDocument/2006/relationships/hyperlink" Target="http://en.wikipedia.org/wiki/Word" TargetMode="External"/><Relationship Id="rId7" Type="http://schemas.openxmlformats.org/officeDocument/2006/relationships/hyperlink" Target="http://en.wikipedia.org/wiki/Syntax_(logic)" TargetMode="External"/><Relationship Id="rId12" Type="http://schemas.openxmlformats.org/officeDocument/2006/relationships/hyperlink" Target="http://en.wikipedia.org/wiki/Formal_system" TargetMode="External"/><Relationship Id="rId2" Type="http://schemas.openxmlformats.org/officeDocument/2006/relationships/hyperlink" Target="http://en.wikipedia.org/wiki/Symbol_(formal)" TargetMode="External"/><Relationship Id="rId1" Type="http://schemas.openxmlformats.org/officeDocument/2006/relationships/slideLayout" Target="../slideLayouts/slideLayout2.xml"/><Relationship Id="rId6" Type="http://schemas.openxmlformats.org/officeDocument/2006/relationships/hyperlink" Target="http://en.wikipedia.org/wiki/Natural_language" TargetMode="External"/><Relationship Id="rId11" Type="http://schemas.openxmlformats.org/officeDocument/2006/relationships/hyperlink" Target="http://en.wikipedia.org/wiki/Logical_constant" TargetMode="External"/><Relationship Id="rId5" Type="http://schemas.openxmlformats.org/officeDocument/2006/relationships/hyperlink" Target="http://en.wikipedia.org/wiki/Formal_language" TargetMode="External"/><Relationship Id="rId15" Type="http://schemas.openxmlformats.org/officeDocument/2006/relationships/hyperlink" Target="http://en.wikipedia.org/wiki/Truth_function" TargetMode="External"/><Relationship Id="rId10" Type="http://schemas.openxmlformats.org/officeDocument/2006/relationships/hyperlink" Target="http://en.wikipedia.org/wiki/Quantifier_(logic)" TargetMode="External"/><Relationship Id="rId4" Type="http://schemas.openxmlformats.org/officeDocument/2006/relationships/hyperlink" Target="http://en.wikipedia.org/wiki/Sentence_(linguistics)" TargetMode="External"/><Relationship Id="rId9" Type="http://schemas.openxmlformats.org/officeDocument/2006/relationships/hyperlink" Target="http://en.wikipedia.org/wiki/Negation" TargetMode="External"/><Relationship Id="rId14" Type="http://schemas.openxmlformats.org/officeDocument/2006/relationships/hyperlink" Target="http://en.wikipedia.org/wiki/Predicate_logic"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yntax_(logic)" TargetMode="External"/><Relationship Id="rId7" Type="http://schemas.openxmlformats.org/officeDocument/2006/relationships/hyperlink" Target="http://en.wikipedia.org/wiki/Non-classical_logic" TargetMode="External"/><Relationship Id="rId2" Type="http://schemas.openxmlformats.org/officeDocument/2006/relationships/hyperlink" Target="http://en.wikipedia.org/wiki/Logical_form" TargetMode="External"/><Relationship Id="rId1" Type="http://schemas.openxmlformats.org/officeDocument/2006/relationships/slideLayout" Target="../slideLayouts/slideLayout2.xml"/><Relationship Id="rId6" Type="http://schemas.openxmlformats.org/officeDocument/2006/relationships/hyperlink" Target="http://en.wikipedia.org/wiki/Classical_logic" TargetMode="External"/><Relationship Id="rId5" Type="http://schemas.openxmlformats.org/officeDocument/2006/relationships/hyperlink" Target="http://en.wikipedia.org/wiki/Modus_ponens" TargetMode="External"/><Relationship Id="rId4" Type="http://schemas.openxmlformats.org/officeDocument/2006/relationships/hyperlink" Target="http://en.wikipedia.org/wiki/Multiple-conclusion_logic"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Modus_ponens" TargetMode="External"/><Relationship Id="rId3" Type="http://schemas.openxmlformats.org/officeDocument/2006/relationships/hyperlink" Target="http://en.wikipedia.org/wiki/Recursion" TargetMode="External"/><Relationship Id="rId7" Type="http://schemas.openxmlformats.org/officeDocument/2006/relationships/hyperlink" Target="http://en.wikipedia.org/wiki/Propositional_logic" TargetMode="External"/><Relationship Id="rId12" Type="http://schemas.openxmlformats.org/officeDocument/2006/relationships/hyperlink" Target="http://en.wikipedia.org/wiki/Logical_quantifier" TargetMode="External"/><Relationship Id="rId2" Type="http://schemas.openxmlformats.org/officeDocument/2006/relationships/hyperlink" Target="http://en.wikipedia.org/wiki/Many-valued_logic"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cite_note-1" TargetMode="External"/><Relationship Id="rId11" Type="http://schemas.openxmlformats.org/officeDocument/2006/relationships/hyperlink" Target="http://en.wikipedia.org/wiki/Predicate_logic" TargetMode="External"/><Relationship Id="rId5" Type="http://schemas.openxmlformats.org/officeDocument/2006/relationships/hyperlink" Target="http://en.wikipedia.org/wiki/%CE%A9-rule" TargetMode="External"/><Relationship Id="rId10" Type="http://schemas.openxmlformats.org/officeDocument/2006/relationships/hyperlink" Target="http://en.wikipedia.org/wiki/Contraposition" TargetMode="External"/><Relationship Id="rId4" Type="http://schemas.openxmlformats.org/officeDocument/2006/relationships/hyperlink" Target="http://en.wikipedia.org/wiki/Effective_procedure" TargetMode="External"/><Relationship Id="rId9" Type="http://schemas.openxmlformats.org/officeDocument/2006/relationships/hyperlink" Target="http://en.wikipedia.org/wiki/Modus_tollens"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Truth_function" TargetMode="External"/><Relationship Id="rId3" Type="http://schemas.openxmlformats.org/officeDocument/2006/relationships/hyperlink" Target="http://en.wikipedia.org/wiki/Proposition" TargetMode="External"/><Relationship Id="rId7" Type="http://schemas.openxmlformats.org/officeDocument/2006/relationships/hyperlink" Target="http://en.wikipedia.org/wiki/Classical_logic" TargetMode="External"/><Relationship Id="rId2" Type="http://schemas.openxmlformats.org/officeDocument/2006/relationships/hyperlink" Target="http://en.wikipedia.org/wiki/Operation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Interpretation_(logic)" TargetMode="External"/><Relationship Id="rId5" Type="http://schemas.openxmlformats.org/officeDocument/2006/relationships/hyperlink" Target="http://en.wikipedia.org/wiki/Truth_value" TargetMode="External"/><Relationship Id="rId10" Type="http://schemas.openxmlformats.org/officeDocument/2006/relationships/hyperlink" Target="http://en.wikipedia.org/wiki/Brouwer%E2%80%93Heyting%E2%80%93Kolmogorov_interpretation" TargetMode="External"/><Relationship Id="rId4" Type="http://schemas.openxmlformats.org/officeDocument/2006/relationships/hyperlink" Target="http://en.wikipedia.org/wiki/Logical_connective" TargetMode="External"/><Relationship Id="rId9" Type="http://schemas.openxmlformats.org/officeDocument/2006/relationships/hyperlink" Target="http://en.wikipedia.org/wiki/Intuitionistic_logi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Operands" TargetMode="External"/><Relationship Id="rId2" Type="http://schemas.openxmlformats.org/officeDocument/2006/relationships/hyperlink" Target="http://en.wikipedia.org/wiki/Logical_operator" TargetMode="External"/><Relationship Id="rId1" Type="http://schemas.openxmlformats.org/officeDocument/2006/relationships/slideLayout" Target="../slideLayouts/slideLayout2.xml"/><Relationship Id="rId6" Type="http://schemas.openxmlformats.org/officeDocument/2006/relationships/hyperlink" Target="http://en.wikipedia.org/wiki/Predicate_logic" TargetMode="External"/><Relationship Id="rId5" Type="http://schemas.openxmlformats.org/officeDocument/2006/relationships/hyperlink" Target="http://en.wikipedia.org/wiki/Universal_quantification" TargetMode="External"/><Relationship Id="rId4" Type="http://schemas.openxmlformats.org/officeDocument/2006/relationships/hyperlink" Target="http://en.wikipedia.org/wiki/Infinity"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Deductive_reasoning" TargetMode="External"/><Relationship Id="rId13" Type="http://schemas.openxmlformats.org/officeDocument/2006/relationships/hyperlink" Target="http://en.wikipedia.org/wiki/Proof_theory" TargetMode="External"/><Relationship Id="rId3" Type="http://schemas.openxmlformats.org/officeDocument/2006/relationships/hyperlink" Target="http://en.wikipedia.org/wiki/Logic" TargetMode="External"/><Relationship Id="rId7" Type="http://schemas.openxmlformats.org/officeDocument/2006/relationships/hyperlink" Target="http://en.wikipedia.org/wiki/Formal_system" TargetMode="External"/><Relationship Id="rId12" Type="http://schemas.openxmlformats.org/officeDocument/2006/relationships/hyperlink" Target="http://en.wikipedia.org/wiki/Recursion_theory" TargetMode="External"/><Relationship Id="rId17" Type="http://schemas.openxmlformats.org/officeDocument/2006/relationships/hyperlink" Target="http://en.wikipedia.org/wiki/Logic_in_computer_science"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ACM_Computing_Classification_System" TargetMode="External"/><Relationship Id="rId1" Type="http://schemas.openxmlformats.org/officeDocument/2006/relationships/slideLayout" Target="../slideLayouts/slideLayout2.xml"/><Relationship Id="rId6" Type="http://schemas.openxmlformats.org/officeDocument/2006/relationships/hyperlink" Target="http://en.wikipedia.org/wiki/Theoretical_computer_science" TargetMode="External"/><Relationship Id="rId11" Type="http://schemas.openxmlformats.org/officeDocument/2006/relationships/hyperlink" Target="http://en.wikipedia.org/wiki/Model_theory" TargetMode="External"/><Relationship Id="rId5" Type="http://schemas.openxmlformats.org/officeDocument/2006/relationships/hyperlink" Target="http://en.wikipedia.org/wiki/Foundations_of_mathematics" TargetMode="External"/><Relationship Id="rId15" Type="http://schemas.openxmlformats.org/officeDocument/2006/relationships/hyperlink" Target="http://en.wikipedia.org/wiki/Definable_set" TargetMode="External"/><Relationship Id="rId10" Type="http://schemas.openxmlformats.org/officeDocument/2006/relationships/hyperlink" Target="http://en.wikipedia.org/wiki/Set_theory" TargetMode="External"/><Relationship Id="rId4" Type="http://schemas.openxmlformats.org/officeDocument/2006/relationships/hyperlink" Target="http://en.wikipedia.org/wiki/Metamathematics" TargetMode="External"/><Relationship Id="rId9" Type="http://schemas.openxmlformats.org/officeDocument/2006/relationships/hyperlink" Target="http://en.wikipedia.org/wiki/Mathematical_proof" TargetMode="External"/><Relationship Id="rId14" Type="http://schemas.openxmlformats.org/officeDocument/2006/relationships/hyperlink" Target="http://en.wikipedia.org/wiki/First-order_logi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Help:IPA_for_English#Key" TargetMode="External"/><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2.xml"/><Relationship Id="rId4" Type="http://schemas.openxmlformats.org/officeDocument/2006/relationships/hyperlink" Target="http://en.wikipedia.org/wiki/Logical_connectiv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mathworld.wolfram.com/TruthTable.html" TargetMode="External"/><Relationship Id="rId2" Type="http://schemas.openxmlformats.org/officeDocument/2006/relationships/hyperlink" Target="http://mathworld.wolfram.com/Sentence.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Premise" TargetMode="External"/><Relationship Id="rId13" Type="http://schemas.openxmlformats.org/officeDocument/2006/relationships/hyperlink" Target="http://en.wikipedia.org/wiki/Interpretation_(logic)" TargetMode="External"/><Relationship Id="rId3" Type="http://schemas.openxmlformats.org/officeDocument/2006/relationships/hyperlink" Target="http://en.wikipedia.org/wiki/Logic" TargetMode="External"/><Relationship Id="rId7" Type="http://schemas.openxmlformats.org/officeDocument/2006/relationships/hyperlink" Target="http://en.wikipedia.org/wiki/Consequent" TargetMode="External"/><Relationship Id="rId12" Type="http://schemas.openxmlformats.org/officeDocument/2006/relationships/hyperlink" Target="http://en.wikipedia.org/wiki/Formalism_(mathematics)" TargetMode="External"/><Relationship Id="rId2" Type="http://schemas.openxmlformats.org/officeDocument/2006/relationships/hyperlink" Target="http://en.wikipedia.org/wiki/Concept" TargetMode="External"/><Relationship Id="rId16" Type="http://schemas.openxmlformats.org/officeDocument/2006/relationships/hyperlink" Target="http://en.wikipedia.org/wiki/If_and_only_if" TargetMode="External"/><Relationship Id="rId1" Type="http://schemas.openxmlformats.org/officeDocument/2006/relationships/slideLayout" Target="../slideLayouts/slideLayout2.xml"/><Relationship Id="rId6" Type="http://schemas.openxmlformats.org/officeDocument/2006/relationships/hyperlink" Target="http://en.wikipedia.org/wiki/Argument" TargetMode="External"/><Relationship Id="rId11" Type="http://schemas.openxmlformats.org/officeDocument/2006/relationships/hyperlink" Target="http://en.wikipedia.org/wiki/Logical_truth" TargetMode="External"/><Relationship Id="rId5" Type="http://schemas.openxmlformats.org/officeDocument/2006/relationships/hyperlink" Target="http://en.wikipedia.org/wiki/Validity" TargetMode="External"/><Relationship Id="rId15" Type="http://schemas.openxmlformats.org/officeDocument/2006/relationships/hyperlink" Target="http://en.wikipedia.org/wiki/Formal_language" TargetMode="External"/><Relationship Id="rId10" Type="http://schemas.openxmlformats.org/officeDocument/2006/relationships/hyperlink" Target="http://en.wikipedia.org/wiki/Philosophical_logic" TargetMode="External"/><Relationship Id="rId4" Type="http://schemas.openxmlformats.org/officeDocument/2006/relationships/hyperlink" Target="http://en.wikipedia.org/wiki/Statement_(logic)" TargetMode="External"/><Relationship Id="rId9" Type="http://schemas.openxmlformats.org/officeDocument/2006/relationships/hyperlink" Target="http://en.wikipedia.org/wiki/Philosophical_analysis" TargetMode="External"/><Relationship Id="rId14" Type="http://schemas.openxmlformats.org/officeDocument/2006/relationships/hyperlink" Target="http://en.wikipedia.org/wiki/Formal_proo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Hilbert's_program" TargetMode="External"/><Relationship Id="rId3" Type="http://schemas.openxmlformats.org/officeDocument/2006/relationships/hyperlink" Target="http://en.wikipedia.org/wiki/Axiom" TargetMode="External"/><Relationship Id="rId7" Type="http://schemas.openxmlformats.org/officeDocument/2006/relationships/hyperlink" Target="http://en.wikipedia.org/wiki/David_Hilbert" TargetMode="External"/><Relationship Id="rId2" Type="http://schemas.openxmlformats.org/officeDocument/2006/relationships/hyperlink" Target="http://en.wikipedia.org/wiki/Foundations_of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Analysis" TargetMode="External"/><Relationship Id="rId11" Type="http://schemas.openxmlformats.org/officeDocument/2006/relationships/hyperlink" Target="http://en.wikipedia.org/wiki/Reverse_mathematics" TargetMode="External"/><Relationship Id="rId5" Type="http://schemas.openxmlformats.org/officeDocument/2006/relationships/hyperlink" Target="http://en.wikipedia.org/wiki/Arithmetic" TargetMode="External"/><Relationship Id="rId10" Type="http://schemas.openxmlformats.org/officeDocument/2006/relationships/hyperlink" Target="http://en.wikipedia.org/wiki/Gerhard_Gentzen" TargetMode="External"/><Relationship Id="rId4" Type="http://schemas.openxmlformats.org/officeDocument/2006/relationships/hyperlink" Target="http://en.wikipedia.org/wiki/Geometry" TargetMode="External"/><Relationship Id="rId9" Type="http://schemas.openxmlformats.org/officeDocument/2006/relationships/hyperlink" Target="http://en.wikipedia.org/wiki/Kurt_G%C3%B6del"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Rule_of_inference" TargetMode="External"/><Relationship Id="rId13" Type="http://schemas.openxmlformats.org/officeDocument/2006/relationships/hyperlink" Target="http://en.wikipedia.org/wiki/Isomorphism" TargetMode="External"/><Relationship Id="rId3" Type="http://schemas.openxmlformats.org/officeDocument/2006/relationships/hyperlink" Target="http://en.wikipedia.org/wiki/Well-formed_formula" TargetMode="External"/><Relationship Id="rId7" Type="http://schemas.openxmlformats.org/officeDocument/2006/relationships/hyperlink" Target="http://en.wikipedia.org/wiki/Deductive_system" TargetMode="External"/><Relationship Id="rId12" Type="http://schemas.openxmlformats.org/officeDocument/2006/relationships/hyperlink" Target="http://en.wikipedia.org/wiki/Truth_value" TargetMode="External"/><Relationship Id="rId2" Type="http://schemas.openxmlformats.org/officeDocument/2006/relationships/hyperlink" Target="http://en.wikipedia.org/wiki/Formal_system" TargetMode="External"/><Relationship Id="rId1" Type="http://schemas.openxmlformats.org/officeDocument/2006/relationships/slideLayout" Target="../slideLayouts/slideLayout2.xml"/><Relationship Id="rId6" Type="http://schemas.openxmlformats.org/officeDocument/2006/relationships/hyperlink" Target="http://en.wikipedia.org/wiki/Propositions" TargetMode="External"/><Relationship Id="rId11" Type="http://schemas.openxmlformats.org/officeDocument/2006/relationships/hyperlink" Target="http://en.wikipedia.org/wiki/Formal_proof" TargetMode="External"/><Relationship Id="rId5" Type="http://schemas.openxmlformats.org/officeDocument/2006/relationships/hyperlink" Target="http://en.wikipedia.org/wiki/Interpretation_(logic)" TargetMode="External"/><Relationship Id="rId10" Type="http://schemas.openxmlformats.org/officeDocument/2006/relationships/hyperlink" Target="http://en.wikipedia.org/wiki/Theorem" TargetMode="External"/><Relationship Id="rId4" Type="http://schemas.openxmlformats.org/officeDocument/2006/relationships/hyperlink" Target="http://en.wikipedia.org/wiki/Formal_language" TargetMode="External"/><Relationship Id="rId9" Type="http://schemas.openxmlformats.org/officeDocument/2006/relationships/hyperlink" Target="http://en.wikipedia.org/wiki/Axiom" TargetMode="External"/><Relationship Id="rId14" Type="http://schemas.openxmlformats.org/officeDocument/2006/relationships/hyperlink" Target="http://en.wikipedia.org/wiki/Zeroth-order_logic"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Rules_of_inference" TargetMode="External"/><Relationship Id="rId3" Type="http://schemas.openxmlformats.org/officeDocument/2006/relationships/hyperlink" Target="http://en.wikipedia.org/wiki/Argument" TargetMode="External"/><Relationship Id="rId7" Type="http://schemas.openxmlformats.org/officeDocument/2006/relationships/hyperlink" Target="http://en.wikipedia.org/wiki/Logical_consequence" TargetMode="External"/><Relationship Id="rId2" Type="http://schemas.openxmlformats.org/officeDocument/2006/relationships/hyperlink" Target="http://en.wikipedia.org/wiki/Logic" TargetMode="External"/><Relationship Id="rId1" Type="http://schemas.openxmlformats.org/officeDocument/2006/relationships/slideLayout" Target="../slideLayouts/slideLayout2.xml"/><Relationship Id="rId6" Type="http://schemas.openxmlformats.org/officeDocument/2006/relationships/hyperlink" Target="http://en.wikipedia.org/wiki/Proposition" TargetMode="External"/><Relationship Id="rId5" Type="http://schemas.openxmlformats.org/officeDocument/2006/relationships/hyperlink" Target="http://en.wikipedia.org/wiki/Sentence_(mathematical_logic)" TargetMode="External"/><Relationship Id="rId4" Type="http://schemas.openxmlformats.org/officeDocument/2006/relationships/hyperlink" Target="http://en.wikipedia.org/wiki/Set_(mathematics)" TargetMode="External"/><Relationship Id="rId9" Type="http://schemas.openxmlformats.org/officeDocument/2006/relationships/hyperlink" Target="http://en.wikipedia.org/wiki/Symbolic_logi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Clause_(logic)" TargetMode="External"/><Relationship Id="rId2" Type="http://schemas.openxmlformats.org/officeDocument/2006/relationships/hyperlink" Target="http://en.wikipedia.org/wiki/Aristotle" TargetMode="External"/><Relationship Id="rId1" Type="http://schemas.openxmlformats.org/officeDocument/2006/relationships/slideLayout" Target="../slideLayouts/slideLayout2.xml"/><Relationship Id="rId5" Type="http://schemas.openxmlformats.org/officeDocument/2006/relationships/hyperlink" Target="http://en.wikipedia.org/wiki/Validity" TargetMode="External"/><Relationship Id="rId4" Type="http://schemas.openxmlformats.org/officeDocument/2006/relationships/hyperlink" Target="http://en.wikipedia.org/wiki/Truth"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Proposition" TargetMode="External"/><Relationship Id="rId2" Type="http://schemas.openxmlformats.org/officeDocument/2006/relationships/hyperlink" Target="http://en.wikipedia.org/wiki/Natural_language" TargetMode="External"/><Relationship Id="rId1" Type="http://schemas.openxmlformats.org/officeDocument/2006/relationships/slideLayout" Target="../slideLayouts/slideLayout2.xml"/><Relationship Id="rId6" Type="http://schemas.openxmlformats.org/officeDocument/2006/relationships/hyperlink" Target="http://en.wikipedia.org/wiki/Formal_language" TargetMode="External"/><Relationship Id="rId5" Type="http://schemas.openxmlformats.org/officeDocument/2006/relationships/hyperlink" Target="http://en.wikipedia.org/wiki/Sentence_(linguistics)" TargetMode="External"/><Relationship Id="rId4" Type="http://schemas.openxmlformats.org/officeDocument/2006/relationships/hyperlink" Target="http://en.wikipedia.org/wiki/Statement_(logic)"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Inductive_argument" TargetMode="External"/><Relationship Id="rId2" Type="http://schemas.openxmlformats.org/officeDocument/2006/relationships/hyperlink" Target="http://en.wikipedia.org/wiki/Deductive_argument" TargetMode="External"/><Relationship Id="rId1" Type="http://schemas.openxmlformats.org/officeDocument/2006/relationships/slideLayout" Target="../slideLayouts/slideLayout2.xml"/><Relationship Id="rId6" Type="http://schemas.openxmlformats.org/officeDocument/2006/relationships/hyperlink" Target="http://en.wikipedia.org/wiki/World_disclosure" TargetMode="External"/><Relationship Id="rId5" Type="http://schemas.openxmlformats.org/officeDocument/2006/relationships/hyperlink" Target="http://en.wikipedia.org/wiki/Retroduction" TargetMode="External"/><Relationship Id="rId4" Type="http://schemas.openxmlformats.org/officeDocument/2006/relationships/hyperlink" Target="http://en.wikipedia.org/wiki/Transcendental_arguments"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Rhetoric" TargetMode="External"/><Relationship Id="rId2" Type="http://schemas.openxmlformats.org/officeDocument/2006/relationships/hyperlink" Target="http://en.wikipedia.org/wiki/Reason" TargetMode="External"/><Relationship Id="rId1" Type="http://schemas.openxmlformats.org/officeDocument/2006/relationships/slideLayout" Target="../slideLayouts/slideLayout2.xml"/><Relationship Id="rId6" Type="http://schemas.openxmlformats.org/officeDocument/2006/relationships/hyperlink" Target="http://en.wikipedia.org/wiki/Interpretation_(logic)" TargetMode="External"/><Relationship Id="rId5" Type="http://schemas.openxmlformats.org/officeDocument/2006/relationships/hyperlink" Target="http://en.wikipedia.org/wiki/Logical_form" TargetMode="External"/><Relationship Id="rId4" Type="http://schemas.openxmlformats.org/officeDocument/2006/relationships/hyperlink" Target="http://en.wikipedia.org/wiki/Argumentation_theory"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Rule_of_inference" TargetMode="External"/><Relationship Id="rId2" Type="http://schemas.openxmlformats.org/officeDocument/2006/relationships/hyperlink" Target="http://en.wikipedia.org/wiki/Validity" TargetMode="External"/><Relationship Id="rId1" Type="http://schemas.openxmlformats.org/officeDocument/2006/relationships/slideLayout" Target="../slideLayouts/slideLayout2.xml"/><Relationship Id="rId6" Type="http://schemas.openxmlformats.org/officeDocument/2006/relationships/hyperlink" Target="http://en.wikipedia.org/wiki/Logical_negation" TargetMode="External"/><Relationship Id="rId5" Type="http://schemas.openxmlformats.org/officeDocument/2006/relationships/hyperlink" Target="http://en.wikipedia.org/wiki/Logical_disjunction" TargetMode="External"/><Relationship Id="rId4" Type="http://schemas.openxmlformats.org/officeDocument/2006/relationships/hyperlink" Target="http://en.wikipedia.org/wiki/Logical_conjunction"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en.wikipedia.org/wiki/Negation" TargetMode="External"/><Relationship Id="rId3" Type="http://schemas.openxmlformats.org/officeDocument/2006/relationships/hyperlink" Target="http://en.wikipedia.org/wiki/Variable_(mathematics)" TargetMode="External"/><Relationship Id="rId7" Type="http://schemas.openxmlformats.org/officeDocument/2006/relationships/hyperlink" Target="http://en.wikipedia.org/wiki/Logical_disjunction" TargetMode="External"/><Relationship Id="rId2" Type="http://schemas.openxmlformats.org/officeDocument/2006/relationships/hyperlink" Target="http://en.wikipedia.org/wiki/Abstract_algebra" TargetMode="External"/><Relationship Id="rId1" Type="http://schemas.openxmlformats.org/officeDocument/2006/relationships/slideLayout" Target="../slideLayouts/slideLayout2.xml"/><Relationship Id="rId6" Type="http://schemas.openxmlformats.org/officeDocument/2006/relationships/hyperlink" Target="http://en.wikipedia.org/wiki/Logical_conjunction" TargetMode="External"/><Relationship Id="rId5" Type="http://schemas.openxmlformats.org/officeDocument/2006/relationships/hyperlink" Target="http://en.wikipedia.org/wiki/Elementary_algebra" TargetMode="External"/><Relationship Id="rId4" Type="http://schemas.openxmlformats.org/officeDocument/2006/relationships/hyperlink" Target="http://en.wikipedia.org/wiki/Truth_value"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Relation_(mathematics)" TargetMode="External"/><Relationship Id="rId2" Type="http://schemas.openxmlformats.org/officeDocument/2006/relationships/hyperlink" Target="http://en.wikipedia.org/wiki/Boolean-valued_function" TargetMode="External"/><Relationship Id="rId1" Type="http://schemas.openxmlformats.org/officeDocument/2006/relationships/slideLayout" Target="../slideLayouts/slideLayout2.xml"/><Relationship Id="rId5" Type="http://schemas.openxmlformats.org/officeDocument/2006/relationships/hyperlink" Target="http://en.wikipedia.org/wiki/Set_theory" TargetMode="External"/><Relationship Id="rId4" Type="http://schemas.openxmlformats.org/officeDocument/2006/relationships/hyperlink" Target="http://en.wikipedia.org/wiki/Indicator_function"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Philosophical_logic" TargetMode="External"/><Relationship Id="rId3" Type="http://schemas.openxmlformats.org/officeDocument/2006/relationships/hyperlink" Target="http://en.wikipedia.org/wiki/Logic" TargetMode="External"/><Relationship Id="rId7" Type="http://schemas.openxmlformats.org/officeDocument/2006/relationships/hyperlink" Target="http://en.wikipedia.org/wiki/Analytic%E2%80%93synthetic_distinction" TargetMode="External"/><Relationship Id="rId2" Type="http://schemas.openxmlformats.org/officeDocument/2006/relationships/hyperlink" Target="http://en.wikipedia.org/wiki/Concept" TargetMode="External"/><Relationship Id="rId1" Type="http://schemas.openxmlformats.org/officeDocument/2006/relationships/slideLayout" Target="../slideLayouts/slideLayout2.xml"/><Relationship Id="rId6" Type="http://schemas.openxmlformats.org/officeDocument/2006/relationships/hyperlink" Target="http://en.wikipedia.org/wiki/Logical_constant" TargetMode="External"/><Relationship Id="rId5" Type="http://schemas.openxmlformats.org/officeDocument/2006/relationships/hyperlink" Target="http://en.wikipedia.org/wiki/Interpretation_(logic)" TargetMode="External"/><Relationship Id="rId4" Type="http://schemas.openxmlformats.org/officeDocument/2006/relationships/hyperlink" Target="http://en.wikipedia.org/wiki/Statement_(logic)" TargetMode="External"/><Relationship Id="rId9" Type="http://schemas.openxmlformats.org/officeDocument/2006/relationships/hyperlink" Target="http://en.wikipedia.org/wiki/Logical_conseque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Tautology_(logi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act" TargetMode="External"/><Relationship Id="rId2" Type="http://schemas.openxmlformats.org/officeDocument/2006/relationships/hyperlink" Target="http://en.wikipedia.org/wiki/Possible_world" TargetMode="External"/><Relationship Id="rId1" Type="http://schemas.openxmlformats.org/officeDocument/2006/relationships/slideLayout" Target="../slideLayouts/slideLayout2.xml"/><Relationship Id="rId4" Type="http://schemas.openxmlformats.org/officeDocument/2006/relationships/hyperlink" Target="http://en.wikipedia.org/wiki/Proposi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Empiricism" TargetMode="External"/><Relationship Id="rId2" Type="http://schemas.openxmlformats.org/officeDocument/2006/relationships/hyperlink" Target="http://en.wikipedia.org/wiki/Rationalist" TargetMode="External"/><Relationship Id="rId1" Type="http://schemas.openxmlformats.org/officeDocument/2006/relationships/slideLayout" Target="../slideLayouts/slideLayout2.xml"/><Relationship Id="rId4" Type="http://schemas.openxmlformats.org/officeDocument/2006/relationships/hyperlink" Target="http://en.wikipedia.org/wiki/Knowledg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mathworld.wolfram.com/AND.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8000" b="1" dirty="0"/>
              <a:t>2 Lecture in </a:t>
            </a:r>
            <a:r>
              <a:rPr lang="en-US" sz="8000" b="1" dirty="0" smtClean="0"/>
              <a:t>math</a:t>
            </a:r>
            <a:endParaRPr lang="en-US" sz="8000" b="1" dirty="0"/>
          </a:p>
        </p:txBody>
      </p:sp>
      <p:sp>
        <p:nvSpPr>
          <p:cNvPr id="3" name="Subtitle 2"/>
          <p:cNvSpPr>
            <a:spLocks noGrp="1"/>
          </p:cNvSpPr>
          <p:nvPr>
            <p:ph type="subTitle" idx="1"/>
          </p:nvPr>
        </p:nvSpPr>
        <p:spPr>
          <a:xfrm>
            <a:off x="1371600" y="1752600"/>
            <a:ext cx="6400800" cy="3886200"/>
          </a:xfrm>
        </p:spPr>
        <p:txBody>
          <a:bodyPr>
            <a:normAutofit fontScale="70000" lnSpcReduction="20000"/>
          </a:bodyPr>
          <a:lstStyle/>
          <a:p>
            <a:r>
              <a:rPr lang="en-US" dirty="0">
                <a:solidFill>
                  <a:srgbClr val="FF0000"/>
                </a:solidFill>
              </a:rPr>
              <a:t>Logic of </a:t>
            </a:r>
            <a:r>
              <a:rPr lang="en-US" dirty="0" smtClean="0">
                <a:solidFill>
                  <a:srgbClr val="FF0000"/>
                </a:solidFill>
              </a:rPr>
              <a:t>math</a:t>
            </a:r>
          </a:p>
          <a:p>
            <a:r>
              <a:rPr lang="en-US" dirty="0" smtClean="0">
                <a:solidFill>
                  <a:srgbClr val="FF0000"/>
                </a:solidFill>
              </a:rPr>
              <a:t>Proposition</a:t>
            </a:r>
          </a:p>
          <a:p>
            <a:r>
              <a:rPr lang="en-US" dirty="0" smtClean="0">
                <a:solidFill>
                  <a:srgbClr val="FF0000"/>
                </a:solidFill>
              </a:rPr>
              <a:t>Operand</a:t>
            </a:r>
          </a:p>
          <a:p>
            <a:r>
              <a:rPr lang="en-US" dirty="0" smtClean="0">
                <a:solidFill>
                  <a:srgbClr val="FF0000"/>
                </a:solidFill>
              </a:rPr>
              <a:t>connective</a:t>
            </a:r>
          </a:p>
          <a:p>
            <a:r>
              <a:rPr lang="en-US" dirty="0" smtClean="0">
                <a:solidFill>
                  <a:srgbClr val="FF0000"/>
                </a:solidFill>
              </a:rPr>
              <a:t>Truth Table</a:t>
            </a:r>
          </a:p>
          <a:p>
            <a:r>
              <a:rPr lang="en-US" dirty="0">
                <a:solidFill>
                  <a:srgbClr val="FF0000"/>
                </a:solidFill>
              </a:rPr>
              <a:t>Tautology </a:t>
            </a:r>
            <a:endParaRPr lang="en-US" dirty="0" smtClean="0">
              <a:solidFill>
                <a:srgbClr val="FF0000"/>
              </a:solidFill>
            </a:endParaRPr>
          </a:p>
          <a:p>
            <a:r>
              <a:rPr lang="en-US" dirty="0">
                <a:solidFill>
                  <a:srgbClr val="FF0000"/>
                </a:solidFill>
              </a:rPr>
              <a:t>Contradiction </a:t>
            </a:r>
            <a:endParaRPr lang="en-US" dirty="0" smtClean="0">
              <a:solidFill>
                <a:srgbClr val="FF0000"/>
              </a:solidFill>
            </a:endParaRPr>
          </a:p>
          <a:p>
            <a:r>
              <a:rPr lang="en-US" dirty="0">
                <a:solidFill>
                  <a:srgbClr val="FF0000"/>
                </a:solidFill>
              </a:rPr>
              <a:t>Contingency </a:t>
            </a:r>
            <a:endParaRPr lang="en-US" dirty="0" smtClean="0">
              <a:solidFill>
                <a:srgbClr val="FF0000"/>
              </a:solidFill>
            </a:endParaRPr>
          </a:p>
          <a:p>
            <a:r>
              <a:rPr lang="en-US" dirty="0">
                <a:solidFill>
                  <a:srgbClr val="FF0000"/>
                </a:solidFill>
              </a:rPr>
              <a:t>not, and, or (inclusive and exclusive</a:t>
            </a:r>
            <a:r>
              <a:rPr lang="en-US" dirty="0" smtClean="0">
                <a:solidFill>
                  <a:srgbClr val="FF0000"/>
                </a:solidFill>
              </a:rPr>
              <a:t>)</a:t>
            </a:r>
          </a:p>
          <a:p>
            <a:r>
              <a:rPr lang="en-US" dirty="0">
                <a:solidFill>
                  <a:srgbClr val="FF0000"/>
                </a:solidFill>
              </a:rPr>
              <a:t>gates </a:t>
            </a:r>
            <a:endParaRPr lang="en-US" dirty="0" smtClean="0">
              <a:solidFill>
                <a:srgbClr val="FF0000"/>
              </a:solidFill>
            </a:endParaRPr>
          </a:p>
          <a:p>
            <a:r>
              <a:rPr lang="en-US" dirty="0" smtClean="0">
                <a:solidFill>
                  <a:srgbClr val="FF0000"/>
                </a:solidFill>
              </a:rPr>
              <a:t>De Morgan's laws</a:t>
            </a:r>
            <a:endParaRPr lang="en-US" dirty="0" smtClean="0">
              <a:solidFill>
                <a:srgbClr val="FF0000"/>
              </a:solidFill>
              <a:effectLst/>
            </a:endParaRPr>
          </a:p>
        </p:txBody>
      </p:sp>
    </p:spTree>
    <p:extLst>
      <p:ext uri="{BB962C8B-B14F-4D97-AF65-F5344CB8AC3E}">
        <p14:creationId xmlns:p14="http://schemas.microsoft.com/office/powerpoint/2010/main" val="162358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Truth Table</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2057400"/>
            <a:ext cx="6858000" cy="3657600"/>
          </a:xfrm>
        </p:spPr>
      </p:pic>
    </p:spTree>
    <p:extLst>
      <p:ext uri="{BB962C8B-B14F-4D97-AF65-F5344CB8AC3E}">
        <p14:creationId xmlns:p14="http://schemas.microsoft.com/office/powerpoint/2010/main" val="182693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Operand</a:t>
            </a:r>
            <a:endParaRPr lang="en-US" sz="9600" dirty="0"/>
          </a:p>
        </p:txBody>
      </p:sp>
      <p:sp>
        <p:nvSpPr>
          <p:cNvPr id="3" name="Content Placeholder 2"/>
          <p:cNvSpPr>
            <a:spLocks noGrp="1"/>
          </p:cNvSpPr>
          <p:nvPr>
            <p:ph idx="1"/>
          </p:nvPr>
        </p:nvSpPr>
        <p:spPr/>
        <p:txBody>
          <a:bodyPr>
            <a:noAutofit/>
          </a:bodyPr>
          <a:lstStyle/>
          <a:p>
            <a:pPr marL="0" indent="0">
              <a:buNone/>
            </a:pPr>
            <a:r>
              <a:rPr lang="en-US" sz="6000" dirty="0"/>
              <a:t>A</a:t>
            </a:r>
            <a:r>
              <a:rPr lang="en-US" sz="6000" dirty="0" smtClean="0"/>
              <a:t>n </a:t>
            </a:r>
            <a:r>
              <a:rPr lang="en-US" sz="6000" b="1" dirty="0" smtClean="0"/>
              <a:t>operand</a:t>
            </a:r>
            <a:r>
              <a:rPr lang="en-US" sz="6000" dirty="0" smtClean="0"/>
              <a:t> is the object of a </a:t>
            </a:r>
            <a:r>
              <a:rPr lang="en-US" sz="6000" dirty="0" smtClean="0">
                <a:hlinkClick r:id="rId2" tooltip="Mathematical operation"/>
              </a:rPr>
              <a:t>mathematical operation</a:t>
            </a:r>
            <a:r>
              <a:rPr lang="en-US" sz="6000" dirty="0" smtClean="0"/>
              <a:t>, a quantity on which an operation is performed.</a:t>
            </a:r>
            <a:endParaRPr lang="en-US" sz="6000" dirty="0"/>
          </a:p>
        </p:txBody>
      </p:sp>
    </p:spTree>
    <p:extLst>
      <p:ext uri="{BB962C8B-B14F-4D97-AF65-F5344CB8AC3E}">
        <p14:creationId xmlns:p14="http://schemas.microsoft.com/office/powerpoint/2010/main" val="195064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2 </a:t>
            </a:r>
            <a:r>
              <a:rPr lang="en-US" sz="9600" b="1" dirty="0"/>
              <a:t>Operand</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828800"/>
            <a:ext cx="7162800" cy="4343400"/>
          </a:xfrm>
        </p:spPr>
      </p:pic>
    </p:spTree>
    <p:extLst>
      <p:ext uri="{BB962C8B-B14F-4D97-AF65-F5344CB8AC3E}">
        <p14:creationId xmlns:p14="http://schemas.microsoft.com/office/powerpoint/2010/main" val="396631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Logical connective</a:t>
            </a:r>
            <a:endParaRPr lang="en-US" sz="8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a:t>
            </a:r>
            <a:r>
              <a:rPr lang="en-US" dirty="0" smtClean="0"/>
              <a:t> </a:t>
            </a:r>
            <a:r>
              <a:rPr lang="en-US" b="1" dirty="0" smtClean="0"/>
              <a:t>logical connective</a:t>
            </a:r>
            <a:r>
              <a:rPr lang="en-US" dirty="0" smtClean="0"/>
              <a:t> (also called a </a:t>
            </a:r>
            <a:r>
              <a:rPr lang="en-US" b="1" dirty="0" smtClean="0"/>
              <a:t>logical operator</a:t>
            </a:r>
            <a:r>
              <a:rPr lang="en-US" dirty="0" smtClean="0"/>
              <a:t>) is a </a:t>
            </a:r>
            <a:r>
              <a:rPr lang="en-US" dirty="0" smtClean="0">
                <a:hlinkClick r:id="rId2" tooltip="Symbol (formal)"/>
              </a:rPr>
              <a:t>symbol</a:t>
            </a:r>
            <a:r>
              <a:rPr lang="en-US" dirty="0" smtClean="0"/>
              <a:t> or </a:t>
            </a:r>
            <a:r>
              <a:rPr lang="en-US" dirty="0" smtClean="0">
                <a:hlinkClick r:id="rId3" tooltip="Word"/>
              </a:rPr>
              <a:t>word</a:t>
            </a:r>
            <a:r>
              <a:rPr lang="en-US" dirty="0" smtClean="0"/>
              <a:t> used to connect two or more </a:t>
            </a:r>
            <a:r>
              <a:rPr lang="en-US" dirty="0" smtClean="0">
                <a:hlinkClick r:id="rId4" tooltip="Sentence (linguistics)"/>
              </a:rPr>
              <a:t>sentences</a:t>
            </a:r>
            <a:r>
              <a:rPr lang="en-US" dirty="0" smtClean="0"/>
              <a:t> (of either a </a:t>
            </a:r>
            <a:r>
              <a:rPr lang="en-US" dirty="0" smtClean="0">
                <a:hlinkClick r:id="rId5" tooltip="Formal language"/>
              </a:rPr>
              <a:t>formal</a:t>
            </a:r>
            <a:r>
              <a:rPr lang="en-US" dirty="0" smtClean="0"/>
              <a:t> or a </a:t>
            </a:r>
            <a:r>
              <a:rPr lang="en-US" dirty="0" smtClean="0">
                <a:hlinkClick r:id="rId6" tooltip="Natural language"/>
              </a:rPr>
              <a:t>natural</a:t>
            </a:r>
            <a:r>
              <a:rPr lang="en-US" dirty="0" smtClean="0"/>
              <a:t> language) in a </a:t>
            </a:r>
            <a:r>
              <a:rPr lang="en-US" dirty="0" smtClean="0">
                <a:hlinkClick r:id="rId7" tooltip="Syntax (logic)"/>
              </a:rPr>
              <a:t>grammatically valid</a:t>
            </a:r>
            <a:r>
              <a:rPr lang="en-US" dirty="0" smtClean="0"/>
              <a:t> way, such that the sense of the compound sentence produced depends only on the original sentences.</a:t>
            </a:r>
          </a:p>
          <a:p>
            <a:pPr marL="0" indent="0">
              <a:buNone/>
            </a:pPr>
            <a:r>
              <a:rPr lang="en-US" dirty="0" smtClean="0"/>
              <a:t>The most common logical connectives are </a:t>
            </a:r>
            <a:r>
              <a:rPr lang="en-US" b="1" dirty="0" smtClean="0"/>
              <a:t>binary connectives</a:t>
            </a:r>
            <a:r>
              <a:rPr lang="en-US" dirty="0" smtClean="0"/>
              <a:t> (also called </a:t>
            </a:r>
            <a:r>
              <a:rPr lang="en-US" b="1" dirty="0" smtClean="0"/>
              <a:t>dyadic connectives</a:t>
            </a:r>
            <a:r>
              <a:rPr lang="en-US" dirty="0" smtClean="0"/>
              <a:t>) which join two sentences which can be thought of as the function's </a:t>
            </a:r>
            <a:r>
              <a:rPr lang="en-US" dirty="0" smtClean="0">
                <a:hlinkClick r:id="rId8" tooltip="Operand"/>
              </a:rPr>
              <a:t>operands</a:t>
            </a:r>
            <a:r>
              <a:rPr lang="en-US" dirty="0" smtClean="0"/>
              <a:t>. Also commonly, </a:t>
            </a:r>
            <a:r>
              <a:rPr lang="en-US" dirty="0" smtClean="0">
                <a:hlinkClick r:id="rId9" tooltip="Negation"/>
              </a:rPr>
              <a:t>negation</a:t>
            </a:r>
            <a:r>
              <a:rPr lang="en-US" dirty="0" smtClean="0"/>
              <a:t> is considered to be a </a:t>
            </a:r>
            <a:r>
              <a:rPr lang="en-US" b="1" dirty="0" smtClean="0"/>
              <a:t>unary connective</a:t>
            </a:r>
            <a:r>
              <a:rPr lang="en-US" dirty="0" smtClean="0"/>
              <a:t>.</a:t>
            </a:r>
          </a:p>
          <a:p>
            <a:pPr marL="0" indent="0">
              <a:buNone/>
            </a:pPr>
            <a:r>
              <a:rPr lang="en-US" dirty="0" smtClean="0"/>
              <a:t>Logical connectives along with </a:t>
            </a:r>
            <a:r>
              <a:rPr lang="en-US" dirty="0" smtClean="0">
                <a:hlinkClick r:id="rId10" tooltip="Quantifier (logic)"/>
              </a:rPr>
              <a:t>quantifiers</a:t>
            </a:r>
            <a:r>
              <a:rPr lang="en-US" dirty="0" smtClean="0"/>
              <a:t> are the two main types of </a:t>
            </a:r>
            <a:r>
              <a:rPr lang="en-US" dirty="0" smtClean="0">
                <a:hlinkClick r:id="rId11" tooltip="Logical constant"/>
              </a:rPr>
              <a:t>logical constants</a:t>
            </a:r>
            <a:r>
              <a:rPr lang="en-US" dirty="0" smtClean="0"/>
              <a:t> used in </a:t>
            </a:r>
            <a:r>
              <a:rPr lang="en-US" dirty="0" smtClean="0">
                <a:hlinkClick r:id="rId12" tooltip="Formal system"/>
              </a:rPr>
              <a:t>formal systems</a:t>
            </a:r>
            <a:r>
              <a:rPr lang="en-US" dirty="0" smtClean="0"/>
              <a:t> such as </a:t>
            </a:r>
            <a:r>
              <a:rPr lang="en-US" dirty="0" smtClean="0">
                <a:hlinkClick r:id="rId13" tooltip="Propositional logic"/>
              </a:rPr>
              <a:t>propositional logic</a:t>
            </a:r>
            <a:r>
              <a:rPr lang="en-US" dirty="0" smtClean="0"/>
              <a:t> and </a:t>
            </a:r>
            <a:r>
              <a:rPr lang="en-US" dirty="0" smtClean="0">
                <a:hlinkClick r:id="rId14" tooltip="Predicate logic"/>
              </a:rPr>
              <a:t>predicate logic</a:t>
            </a:r>
            <a:r>
              <a:rPr lang="en-US" dirty="0" smtClean="0"/>
              <a:t>. Semantics of a logical connective is often, but not always, presented as a </a:t>
            </a:r>
            <a:r>
              <a:rPr lang="en-US" dirty="0" smtClean="0">
                <a:hlinkClick r:id="rId15" tooltip="Truth function"/>
              </a:rPr>
              <a:t>truth function</a:t>
            </a:r>
            <a:r>
              <a:rPr lang="en-US" dirty="0" smtClean="0"/>
              <a:t>.</a:t>
            </a:r>
          </a:p>
          <a:p>
            <a:pPr marL="0" indent="0">
              <a:buNone/>
            </a:pPr>
            <a:endParaRPr lang="en-US" dirty="0"/>
          </a:p>
        </p:txBody>
      </p:sp>
    </p:spTree>
    <p:extLst>
      <p:ext uri="{BB962C8B-B14F-4D97-AF65-F5344CB8AC3E}">
        <p14:creationId xmlns:p14="http://schemas.microsoft.com/office/powerpoint/2010/main" val="188332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a:t>
            </a:r>
            <a:r>
              <a:rPr lang="en-US" sz="7200" b="1" dirty="0"/>
              <a:t>Logical connective</a:t>
            </a:r>
            <a:endParaRPr lang="en-US" sz="7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200"/>
            <a:ext cx="7467599" cy="4525963"/>
          </a:xfrm>
        </p:spPr>
      </p:pic>
      <p:sp>
        <p:nvSpPr>
          <p:cNvPr id="5" name="Rectangle 4"/>
          <p:cNvSpPr/>
          <p:nvPr/>
        </p:nvSpPr>
        <p:spPr>
          <a:xfrm>
            <a:off x="1143000" y="5638800"/>
            <a:ext cx="6858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555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Rule of inference</a:t>
            </a:r>
            <a:endParaRPr lang="en-US" sz="88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a:t>
            </a:r>
            <a:r>
              <a:rPr lang="en-US" dirty="0" smtClean="0"/>
              <a:t> </a:t>
            </a:r>
            <a:r>
              <a:rPr lang="en-US" b="1" dirty="0" smtClean="0"/>
              <a:t>rule of inference</a:t>
            </a:r>
            <a:r>
              <a:rPr lang="en-US" dirty="0" smtClean="0"/>
              <a:t>, </a:t>
            </a:r>
            <a:r>
              <a:rPr lang="en-US" b="1" dirty="0" smtClean="0"/>
              <a:t>inference rule</a:t>
            </a:r>
            <a:r>
              <a:rPr lang="en-US" dirty="0" smtClean="0"/>
              <a:t>, or </a:t>
            </a:r>
            <a:r>
              <a:rPr lang="en-US" b="1" dirty="0" smtClean="0"/>
              <a:t>transformation rule</a:t>
            </a:r>
            <a:r>
              <a:rPr lang="en-US" dirty="0" smtClean="0"/>
              <a:t> is a </a:t>
            </a:r>
            <a:r>
              <a:rPr lang="en-US" dirty="0" smtClean="0">
                <a:hlinkClick r:id="rId2" tooltip="Logical form"/>
              </a:rPr>
              <a:t>logical form</a:t>
            </a:r>
            <a:r>
              <a:rPr lang="en-US" dirty="0" smtClean="0"/>
              <a:t> consisting of a function which takes premises, analyzes their </a:t>
            </a:r>
            <a:r>
              <a:rPr lang="en-US" dirty="0" smtClean="0">
                <a:hlinkClick r:id="rId3" tooltip="Syntax (logic)"/>
              </a:rPr>
              <a:t>syntax</a:t>
            </a:r>
            <a:r>
              <a:rPr lang="en-US" dirty="0" smtClean="0"/>
              <a:t>, and returns a conclusion (or </a:t>
            </a:r>
            <a:r>
              <a:rPr lang="en-US" dirty="0" smtClean="0">
                <a:hlinkClick r:id="rId4" tooltip="Multiple-conclusion logic"/>
              </a:rPr>
              <a:t>conclusions</a:t>
            </a:r>
            <a:r>
              <a:rPr lang="en-US" dirty="0" smtClean="0"/>
              <a:t>). For example, the rule of inference called </a:t>
            </a:r>
            <a:r>
              <a:rPr lang="en-US" i="1" dirty="0" smtClean="0">
                <a:hlinkClick r:id="rId5" tooltip="Modus ponens"/>
              </a:rPr>
              <a:t>modus ponens</a:t>
            </a:r>
            <a:r>
              <a:rPr lang="en-US" dirty="0" smtClean="0"/>
              <a:t> takes two premises, one in the form "If p then q" and another in the form "p", and returns the conclusion "q". The rule is valid with respect to the semantics of </a:t>
            </a:r>
            <a:r>
              <a:rPr lang="en-US" dirty="0" smtClean="0">
                <a:hlinkClick r:id="rId6" tooltip="Classical logic"/>
              </a:rPr>
              <a:t>classical logic</a:t>
            </a:r>
            <a:r>
              <a:rPr lang="en-US" dirty="0" smtClean="0"/>
              <a:t> (as well as the semantics of many other </a:t>
            </a:r>
            <a:r>
              <a:rPr lang="en-US" dirty="0" smtClean="0">
                <a:hlinkClick r:id="rId7" tooltip="Non-classical logic"/>
              </a:rPr>
              <a:t>non-classical logics</a:t>
            </a:r>
            <a:r>
              <a:rPr lang="en-US" dirty="0" smtClean="0"/>
              <a:t>), in the sense that if the premises are true (under an interpretation), then so is the conclusion.</a:t>
            </a:r>
            <a:endParaRPr lang="en-US" dirty="0"/>
          </a:p>
        </p:txBody>
      </p:sp>
    </p:spTree>
    <p:extLst>
      <p:ext uri="{BB962C8B-B14F-4D97-AF65-F5344CB8AC3E}">
        <p14:creationId xmlns:p14="http://schemas.microsoft.com/office/powerpoint/2010/main" val="3827759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2 </a:t>
            </a:r>
            <a:r>
              <a:rPr lang="en-US" sz="8000" b="1" dirty="0" smtClean="0"/>
              <a:t>Rule of inference</a:t>
            </a:r>
            <a:endParaRPr lang="en-US" sz="8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Typically, a rule of inference preserves truth, a semantic property. In </a:t>
            </a:r>
            <a:r>
              <a:rPr lang="en-US" dirty="0" smtClean="0">
                <a:hlinkClick r:id="rId2" tooltip="Many-valued logic"/>
              </a:rPr>
              <a:t>many-valued logic</a:t>
            </a:r>
            <a:r>
              <a:rPr lang="en-US" dirty="0" smtClean="0"/>
              <a:t>, it preserves a general designation. But a rule of inference's action is purely syntactic, and does not need to preserve any semantic property: any function from sets of formulae to formulae counts as a rule of inference. Usually only rules that are </a:t>
            </a:r>
            <a:r>
              <a:rPr lang="en-US" dirty="0" smtClean="0">
                <a:hlinkClick r:id="rId3" tooltip="Recursion"/>
              </a:rPr>
              <a:t>recursive</a:t>
            </a:r>
            <a:r>
              <a:rPr lang="en-US" dirty="0" smtClean="0"/>
              <a:t> are important; i.e. rules such that there is an </a:t>
            </a:r>
            <a:r>
              <a:rPr lang="en-US" dirty="0" smtClean="0">
                <a:hlinkClick r:id="rId4" tooltip="Effective procedure"/>
              </a:rPr>
              <a:t>effective procedure</a:t>
            </a:r>
            <a:r>
              <a:rPr lang="en-US" dirty="0" smtClean="0"/>
              <a:t> for determining whether any given formula is the conclusion of a given set of formulae according to the rule. An example of a rule that is not effective in this sense is the </a:t>
            </a:r>
            <a:r>
              <a:rPr lang="en-US" dirty="0" err="1" smtClean="0"/>
              <a:t>infinitary</a:t>
            </a:r>
            <a:r>
              <a:rPr lang="en-US" dirty="0" smtClean="0"/>
              <a:t> </a:t>
            </a:r>
            <a:r>
              <a:rPr lang="en-US" dirty="0" smtClean="0">
                <a:hlinkClick r:id="rId5" tooltip="Ω-rule"/>
              </a:rPr>
              <a:t>ω-rule</a:t>
            </a:r>
            <a:r>
              <a:rPr lang="en-US" dirty="0" smtClean="0"/>
              <a:t>.</a:t>
            </a:r>
            <a:r>
              <a:rPr lang="en-US" baseline="30000" dirty="0" smtClean="0">
                <a:hlinkClick r:id="rId6"/>
              </a:rPr>
              <a:t>[1]</a:t>
            </a:r>
            <a:endParaRPr lang="en-US" dirty="0" smtClean="0"/>
          </a:p>
          <a:p>
            <a:pPr marL="0" indent="0">
              <a:buNone/>
            </a:pPr>
            <a:r>
              <a:rPr lang="en-US" dirty="0" smtClean="0"/>
              <a:t>Popular rules of inference in </a:t>
            </a:r>
            <a:r>
              <a:rPr lang="en-US" dirty="0" smtClean="0">
                <a:hlinkClick r:id="rId7" tooltip="Propositional logic"/>
              </a:rPr>
              <a:t>propositional logic</a:t>
            </a:r>
            <a:r>
              <a:rPr lang="en-US" dirty="0" smtClean="0"/>
              <a:t> include </a:t>
            </a:r>
            <a:r>
              <a:rPr lang="en-US" i="1" dirty="0" smtClean="0">
                <a:hlinkClick r:id="rId8" tooltip="Modus ponens"/>
              </a:rPr>
              <a:t>modus ponens</a:t>
            </a:r>
            <a:r>
              <a:rPr lang="en-US" dirty="0" smtClean="0"/>
              <a:t>, </a:t>
            </a:r>
            <a:r>
              <a:rPr lang="en-US" i="1" dirty="0" smtClean="0">
                <a:hlinkClick r:id="rId9" tooltip="Modus tollens"/>
              </a:rPr>
              <a:t>modus </a:t>
            </a:r>
            <a:r>
              <a:rPr lang="en-US" i="1" dirty="0" err="1" smtClean="0">
                <a:hlinkClick r:id="rId9" tooltip="Modus tollens"/>
              </a:rPr>
              <a:t>tollens</a:t>
            </a:r>
            <a:r>
              <a:rPr lang="en-US" dirty="0" smtClean="0"/>
              <a:t>, and </a:t>
            </a:r>
            <a:r>
              <a:rPr lang="en-US" dirty="0" smtClean="0">
                <a:hlinkClick r:id="rId10" tooltip="Contraposition"/>
              </a:rPr>
              <a:t>contraposition</a:t>
            </a:r>
            <a:r>
              <a:rPr lang="en-US" dirty="0" smtClean="0"/>
              <a:t>. First-order </a:t>
            </a:r>
            <a:r>
              <a:rPr lang="en-US" dirty="0" smtClean="0">
                <a:hlinkClick r:id="rId11" tooltip="Predicate logic"/>
              </a:rPr>
              <a:t>predicate logic</a:t>
            </a:r>
            <a:r>
              <a:rPr lang="en-US" dirty="0" smtClean="0"/>
              <a:t> uses rules of inference to deal with </a:t>
            </a:r>
            <a:r>
              <a:rPr lang="en-US" dirty="0" smtClean="0">
                <a:hlinkClick r:id="rId12" tooltip="Logical quantifier"/>
              </a:rPr>
              <a:t>logical quantifiers</a:t>
            </a:r>
            <a:r>
              <a:rPr lang="en-US" dirty="0" smtClean="0"/>
              <a:t>.</a:t>
            </a:r>
          </a:p>
        </p:txBody>
      </p:sp>
    </p:spTree>
    <p:extLst>
      <p:ext uri="{BB962C8B-B14F-4D97-AF65-F5344CB8AC3E}">
        <p14:creationId xmlns:p14="http://schemas.microsoft.com/office/powerpoint/2010/main" val="3249975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3 </a:t>
            </a:r>
            <a:r>
              <a:rPr lang="en-US" sz="8000" b="1" dirty="0"/>
              <a:t>Rule of inference</a:t>
            </a:r>
            <a:endParaRPr lang="en-US" sz="8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52600"/>
            <a:ext cx="7620000" cy="4419600"/>
          </a:xfrm>
        </p:spPr>
      </p:pic>
    </p:spTree>
    <p:extLst>
      <p:ext uri="{BB962C8B-B14F-4D97-AF65-F5344CB8AC3E}">
        <p14:creationId xmlns:p14="http://schemas.microsoft.com/office/powerpoint/2010/main" val="3875168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Negation</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N</a:t>
            </a:r>
            <a:r>
              <a:rPr lang="en-US" b="1" dirty="0" smtClean="0"/>
              <a:t>egation</a:t>
            </a:r>
            <a:r>
              <a:rPr lang="en-US" dirty="0" smtClean="0"/>
              <a:t>, also called </a:t>
            </a:r>
            <a:r>
              <a:rPr lang="en-US" b="1" dirty="0" smtClean="0"/>
              <a:t>logical complement</a:t>
            </a:r>
            <a:r>
              <a:rPr lang="en-US" dirty="0" smtClean="0"/>
              <a:t>, is an </a:t>
            </a:r>
            <a:r>
              <a:rPr lang="en-US" dirty="0" smtClean="0">
                <a:hlinkClick r:id="rId2" tooltip="Operation (mathematics)"/>
              </a:rPr>
              <a:t>operation</a:t>
            </a:r>
            <a:r>
              <a:rPr lang="en-US" dirty="0" smtClean="0"/>
              <a:t> that takes a </a:t>
            </a:r>
            <a:r>
              <a:rPr lang="en-US" dirty="0" smtClean="0">
                <a:hlinkClick r:id="rId3" tooltip="Proposition"/>
              </a:rPr>
              <a:t>proposition</a:t>
            </a:r>
            <a:r>
              <a:rPr lang="en-US" dirty="0" smtClean="0"/>
              <a:t> </a:t>
            </a:r>
            <a:r>
              <a:rPr lang="en-US" i="1" dirty="0" smtClean="0"/>
              <a:t>p</a:t>
            </a:r>
            <a:r>
              <a:rPr lang="en-US" dirty="0" smtClean="0"/>
              <a:t> to another proposition "not </a:t>
            </a:r>
            <a:r>
              <a:rPr lang="en-US" i="1" dirty="0" smtClean="0"/>
              <a:t>p</a:t>
            </a:r>
            <a:r>
              <a:rPr lang="en-US" dirty="0" smtClean="0"/>
              <a:t>", written </a:t>
            </a:r>
            <a:r>
              <a:rPr lang="en-US" i="1" dirty="0" smtClean="0"/>
              <a:t>¬p</a:t>
            </a:r>
            <a:r>
              <a:rPr lang="en-US" dirty="0" smtClean="0"/>
              <a:t>, which is interpreted intuitively as being true when </a:t>
            </a:r>
            <a:r>
              <a:rPr lang="en-US" i="1" dirty="0" smtClean="0"/>
              <a:t>p</a:t>
            </a:r>
            <a:r>
              <a:rPr lang="en-US" dirty="0" smtClean="0"/>
              <a:t> is false and false when </a:t>
            </a:r>
            <a:r>
              <a:rPr lang="en-US" i="1" dirty="0" smtClean="0"/>
              <a:t>p</a:t>
            </a:r>
            <a:r>
              <a:rPr lang="en-US" dirty="0" smtClean="0"/>
              <a:t> is true. Negation is thus a unary (single-argument) </a:t>
            </a:r>
            <a:r>
              <a:rPr lang="en-US" dirty="0" smtClean="0">
                <a:hlinkClick r:id="rId4" tooltip="Logical connective"/>
              </a:rPr>
              <a:t>logical connective</a:t>
            </a:r>
            <a:r>
              <a:rPr lang="en-US" dirty="0" smtClean="0"/>
              <a:t>. It may be applied as an operation on </a:t>
            </a:r>
            <a:r>
              <a:rPr lang="en-US" dirty="0" smtClean="0">
                <a:hlinkClick r:id="rId3" tooltip="Proposition"/>
              </a:rPr>
              <a:t>propositions</a:t>
            </a:r>
            <a:r>
              <a:rPr lang="en-US" dirty="0" smtClean="0"/>
              <a:t>, </a:t>
            </a:r>
            <a:r>
              <a:rPr lang="en-US" dirty="0" smtClean="0">
                <a:hlinkClick r:id="rId5" tooltip="Truth value"/>
              </a:rPr>
              <a:t>truth values</a:t>
            </a:r>
            <a:r>
              <a:rPr lang="en-US" dirty="0" smtClean="0"/>
              <a:t>, or </a:t>
            </a:r>
            <a:r>
              <a:rPr lang="en-US" dirty="0" smtClean="0">
                <a:hlinkClick r:id="rId6" tooltip="Interpretation (logic)"/>
              </a:rPr>
              <a:t>semantic values</a:t>
            </a:r>
            <a:r>
              <a:rPr lang="en-US" dirty="0" smtClean="0"/>
              <a:t> more generally. In </a:t>
            </a:r>
            <a:r>
              <a:rPr lang="en-US" dirty="0" smtClean="0">
                <a:hlinkClick r:id="rId7" tooltip="Classical logic"/>
              </a:rPr>
              <a:t>classical logic</a:t>
            </a:r>
            <a:r>
              <a:rPr lang="en-US" dirty="0" smtClean="0"/>
              <a:t>, negation is normally identified with the </a:t>
            </a:r>
            <a:r>
              <a:rPr lang="en-US" dirty="0" smtClean="0">
                <a:hlinkClick r:id="rId8" tooltip="Truth function"/>
              </a:rPr>
              <a:t>truth function</a:t>
            </a:r>
            <a:r>
              <a:rPr lang="en-US" dirty="0" smtClean="0"/>
              <a:t> that takes </a:t>
            </a:r>
            <a:r>
              <a:rPr lang="en-US" i="1" dirty="0" smtClean="0"/>
              <a:t>truth</a:t>
            </a:r>
            <a:r>
              <a:rPr lang="en-US" dirty="0" smtClean="0"/>
              <a:t> to </a:t>
            </a:r>
            <a:r>
              <a:rPr lang="en-US" i="1" dirty="0" smtClean="0"/>
              <a:t>falsity</a:t>
            </a:r>
            <a:r>
              <a:rPr lang="en-US" dirty="0" smtClean="0"/>
              <a:t> and vice versa. In </a:t>
            </a:r>
            <a:r>
              <a:rPr lang="en-US" dirty="0" smtClean="0">
                <a:hlinkClick r:id="rId9" tooltip="Intuitionistic logic"/>
              </a:rPr>
              <a:t>intuitionistic logic</a:t>
            </a:r>
            <a:r>
              <a:rPr lang="en-US" dirty="0" smtClean="0"/>
              <a:t>, according to the </a:t>
            </a:r>
            <a:r>
              <a:rPr lang="en-US" dirty="0" err="1" smtClean="0">
                <a:hlinkClick r:id="rId10" tooltip="Brouwer–Heyting–Kolmogorov interpretation"/>
              </a:rPr>
              <a:t>Brouwer</a:t>
            </a:r>
            <a:r>
              <a:rPr lang="en-US" dirty="0" smtClean="0">
                <a:hlinkClick r:id="rId10" tooltip="Brouwer–Heyting–Kolmogorov interpretation"/>
              </a:rPr>
              <a:t>–</a:t>
            </a:r>
            <a:r>
              <a:rPr lang="en-US" dirty="0" err="1" smtClean="0">
                <a:hlinkClick r:id="rId10" tooltip="Brouwer–Heyting–Kolmogorov interpretation"/>
              </a:rPr>
              <a:t>Heyting</a:t>
            </a:r>
            <a:r>
              <a:rPr lang="en-US" dirty="0" smtClean="0">
                <a:hlinkClick r:id="rId10" tooltip="Brouwer–Heyting–Kolmogorov interpretation"/>
              </a:rPr>
              <a:t>–Kolmogorov interpretation</a:t>
            </a:r>
            <a:r>
              <a:rPr lang="en-US" dirty="0" smtClean="0"/>
              <a:t>, the negation of a proposition </a:t>
            </a:r>
            <a:r>
              <a:rPr lang="en-US" i="1" dirty="0" smtClean="0"/>
              <a:t>p</a:t>
            </a:r>
            <a:r>
              <a:rPr lang="en-US" dirty="0" smtClean="0"/>
              <a:t> is the proposition whose proofs are the refutations of </a:t>
            </a:r>
            <a:r>
              <a:rPr lang="en-US" i="1" dirty="0" smtClean="0"/>
              <a:t>p</a:t>
            </a:r>
            <a:r>
              <a:rPr lang="en-US" dirty="0" smtClean="0"/>
              <a:t>.</a:t>
            </a:r>
            <a:endParaRPr lang="en-US" dirty="0"/>
          </a:p>
        </p:txBody>
      </p:sp>
    </p:spTree>
    <p:extLst>
      <p:ext uri="{BB962C8B-B14F-4D97-AF65-F5344CB8AC3E}">
        <p14:creationId xmlns:p14="http://schemas.microsoft.com/office/powerpoint/2010/main" val="2111721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Conjunction</a:t>
            </a:r>
            <a:endParaRPr lang="en-US" sz="9600" b="1" dirty="0"/>
          </a:p>
        </p:txBody>
      </p:sp>
      <p:sp>
        <p:nvSpPr>
          <p:cNvPr id="3" name="Content Placeholder 2"/>
          <p:cNvSpPr>
            <a:spLocks noGrp="1"/>
          </p:cNvSpPr>
          <p:nvPr>
            <p:ph idx="1"/>
          </p:nvPr>
        </p:nvSpPr>
        <p:spPr/>
        <p:txBody>
          <a:bodyPr>
            <a:normAutofit/>
          </a:bodyPr>
          <a:lstStyle/>
          <a:p>
            <a:pPr marL="0" indent="0">
              <a:buNone/>
            </a:pPr>
            <a:r>
              <a:rPr lang="en-US" dirty="0"/>
              <a:t>A</a:t>
            </a:r>
            <a:r>
              <a:rPr lang="en-US" dirty="0" smtClean="0"/>
              <a:t> two-place </a:t>
            </a:r>
            <a:r>
              <a:rPr lang="en-US" dirty="0" smtClean="0">
                <a:hlinkClick r:id="rId2" tooltip="Logical operator"/>
              </a:rPr>
              <a:t>logical operator</a:t>
            </a:r>
            <a:r>
              <a:rPr lang="en-US" dirty="0" smtClean="0"/>
              <a:t> </a:t>
            </a:r>
            <a:r>
              <a:rPr lang="en-US" b="1" dirty="0" smtClean="0"/>
              <a:t>and</a:t>
            </a:r>
            <a:r>
              <a:rPr lang="en-US" dirty="0" smtClean="0"/>
              <a:t>, also known as </a:t>
            </a:r>
            <a:r>
              <a:rPr lang="en-US" b="1" dirty="0" smtClean="0"/>
              <a:t>logical conjunction</a:t>
            </a:r>
            <a:r>
              <a:rPr lang="en-US" dirty="0" smtClean="0"/>
              <a:t>, results in </a:t>
            </a:r>
            <a:r>
              <a:rPr lang="en-US" i="1" dirty="0" smtClean="0"/>
              <a:t>true</a:t>
            </a:r>
            <a:r>
              <a:rPr lang="en-US" dirty="0" smtClean="0"/>
              <a:t> if both of its </a:t>
            </a:r>
            <a:r>
              <a:rPr lang="en-US" dirty="0" smtClean="0">
                <a:hlinkClick r:id="rId3" tooltip="Operands"/>
              </a:rPr>
              <a:t>operands</a:t>
            </a:r>
            <a:r>
              <a:rPr lang="en-US" dirty="0" smtClean="0"/>
              <a:t> are true, otherwise the value of </a:t>
            </a:r>
            <a:r>
              <a:rPr lang="en-US" i="1" dirty="0" smtClean="0"/>
              <a:t>false</a:t>
            </a:r>
            <a:r>
              <a:rPr lang="en-US" dirty="0" smtClean="0"/>
              <a:t>.</a:t>
            </a:r>
          </a:p>
          <a:p>
            <a:pPr marL="0" indent="0">
              <a:buNone/>
            </a:pPr>
            <a:r>
              <a:rPr lang="en-US" dirty="0" smtClean="0"/>
              <a:t>The analogue of conjunction for a (possibly </a:t>
            </a:r>
            <a:r>
              <a:rPr lang="en-US" dirty="0" smtClean="0">
                <a:hlinkClick r:id="rId4" tooltip="Infinity"/>
              </a:rPr>
              <a:t>infinite</a:t>
            </a:r>
            <a:r>
              <a:rPr lang="en-US" dirty="0" smtClean="0"/>
              <a:t>) family of statements is </a:t>
            </a:r>
            <a:r>
              <a:rPr lang="en-US" dirty="0" smtClean="0">
                <a:hlinkClick r:id="rId5" tooltip="Universal quantification"/>
              </a:rPr>
              <a:t>universal quantification</a:t>
            </a:r>
            <a:r>
              <a:rPr lang="en-US" dirty="0" smtClean="0"/>
              <a:t>, which is part of </a:t>
            </a:r>
            <a:r>
              <a:rPr lang="en-US" dirty="0" smtClean="0">
                <a:hlinkClick r:id="rId6" tooltip="Predicate logic"/>
              </a:rPr>
              <a:t>predicate logic</a:t>
            </a:r>
            <a:r>
              <a:rPr lang="en-US" dirty="0" smtClean="0"/>
              <a:t>.</a:t>
            </a:r>
          </a:p>
        </p:txBody>
      </p:sp>
    </p:spTree>
    <p:extLst>
      <p:ext uri="{BB962C8B-B14F-4D97-AF65-F5344CB8AC3E}">
        <p14:creationId xmlns:p14="http://schemas.microsoft.com/office/powerpoint/2010/main" val="258831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Logic of math</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Mathematical logic</a:t>
            </a:r>
            <a:r>
              <a:rPr lang="en-US" dirty="0" smtClean="0"/>
              <a:t> is a subfield of </a:t>
            </a:r>
            <a:r>
              <a:rPr lang="en-US" dirty="0" smtClean="0">
                <a:hlinkClick r:id="rId2" tooltip="Mathematics"/>
              </a:rPr>
              <a:t>mathematics</a:t>
            </a:r>
            <a:r>
              <a:rPr lang="en-US" dirty="0" smtClean="0"/>
              <a:t> exploring the applications of formal </a:t>
            </a:r>
            <a:r>
              <a:rPr lang="en-US" dirty="0" smtClean="0">
                <a:hlinkClick r:id="rId3" tooltip="Logic"/>
              </a:rPr>
              <a:t>logic</a:t>
            </a:r>
            <a:r>
              <a:rPr lang="en-US" dirty="0" smtClean="0"/>
              <a:t> to mathematics. Topically, mathematical logic bears close connections to </a:t>
            </a:r>
            <a:r>
              <a:rPr lang="en-US" dirty="0" err="1" smtClean="0">
                <a:hlinkClick r:id="rId4" tooltip="Metamathematics"/>
              </a:rPr>
              <a:t>metamathematics</a:t>
            </a:r>
            <a:r>
              <a:rPr lang="en-US" dirty="0" smtClean="0"/>
              <a:t>, the </a:t>
            </a:r>
            <a:r>
              <a:rPr lang="en-US" dirty="0" smtClean="0">
                <a:hlinkClick r:id="rId5" tooltip="Foundations of mathematics"/>
              </a:rPr>
              <a:t>foundations of mathematics</a:t>
            </a:r>
            <a:r>
              <a:rPr lang="en-US" dirty="0" smtClean="0"/>
              <a:t>, and </a:t>
            </a:r>
            <a:r>
              <a:rPr lang="en-US" dirty="0" smtClean="0">
                <a:hlinkClick r:id="rId6" tooltip="Theoretical computer science"/>
              </a:rPr>
              <a:t>theoretical computer science</a:t>
            </a:r>
            <a:r>
              <a:rPr lang="en-US" dirty="0" smtClean="0"/>
              <a:t>. The unifying themes in mathematical logic include the study of the expressive power of </a:t>
            </a:r>
            <a:r>
              <a:rPr lang="en-US" dirty="0" smtClean="0">
                <a:hlinkClick r:id="rId7" tooltip="Formal system"/>
              </a:rPr>
              <a:t>formal systems</a:t>
            </a:r>
            <a:r>
              <a:rPr lang="en-US" dirty="0" smtClean="0"/>
              <a:t> and the </a:t>
            </a:r>
            <a:r>
              <a:rPr lang="en-US" dirty="0" smtClean="0">
                <a:hlinkClick r:id="rId8" tooltip="Deductive reasoning"/>
              </a:rPr>
              <a:t>deductive</a:t>
            </a:r>
            <a:r>
              <a:rPr lang="en-US" dirty="0" smtClean="0"/>
              <a:t> power of formal </a:t>
            </a:r>
            <a:r>
              <a:rPr lang="en-US" dirty="0" smtClean="0">
                <a:hlinkClick r:id="rId9" tooltip="Mathematical proof"/>
              </a:rPr>
              <a:t>proof</a:t>
            </a:r>
            <a:r>
              <a:rPr lang="en-US" dirty="0" smtClean="0"/>
              <a:t> systems.</a:t>
            </a:r>
          </a:p>
          <a:p>
            <a:pPr marL="0" indent="0">
              <a:buNone/>
            </a:pPr>
            <a:r>
              <a:rPr lang="en-US" dirty="0" smtClean="0"/>
              <a:t>Mathematical logic is often divided into the fields of </a:t>
            </a:r>
            <a:r>
              <a:rPr lang="en-US" dirty="0" smtClean="0">
                <a:hlinkClick r:id="rId10" tooltip="Set theory"/>
              </a:rPr>
              <a:t>set theory</a:t>
            </a:r>
            <a:r>
              <a:rPr lang="en-US" dirty="0" smtClean="0"/>
              <a:t>, </a:t>
            </a:r>
            <a:r>
              <a:rPr lang="en-US" dirty="0" smtClean="0">
                <a:hlinkClick r:id="rId11" tooltip="Model theory"/>
              </a:rPr>
              <a:t>model theory</a:t>
            </a:r>
            <a:r>
              <a:rPr lang="en-US" dirty="0" smtClean="0"/>
              <a:t>, </a:t>
            </a:r>
            <a:r>
              <a:rPr lang="en-US" dirty="0" smtClean="0">
                <a:hlinkClick r:id="rId12" tooltip="Recursion theory"/>
              </a:rPr>
              <a:t>recursion theory</a:t>
            </a:r>
            <a:r>
              <a:rPr lang="en-US" dirty="0" smtClean="0"/>
              <a:t>, and </a:t>
            </a:r>
            <a:r>
              <a:rPr lang="en-US" dirty="0" smtClean="0">
                <a:hlinkClick r:id="rId13" tooltip="Proof theory"/>
              </a:rPr>
              <a:t>proof theory</a:t>
            </a:r>
            <a:r>
              <a:rPr lang="en-US" dirty="0" smtClean="0"/>
              <a:t>. These areas share basic results on logic, particularly </a:t>
            </a:r>
            <a:r>
              <a:rPr lang="en-US" dirty="0" smtClean="0">
                <a:hlinkClick r:id="rId14" tooltip="First-order logic"/>
              </a:rPr>
              <a:t>first-order logic</a:t>
            </a:r>
            <a:r>
              <a:rPr lang="en-US" dirty="0" smtClean="0"/>
              <a:t>, and </a:t>
            </a:r>
            <a:r>
              <a:rPr lang="en-US" dirty="0" smtClean="0">
                <a:hlinkClick r:id="rId15" tooltip="Definable set"/>
              </a:rPr>
              <a:t>definability</a:t>
            </a:r>
            <a:r>
              <a:rPr lang="en-US" dirty="0" smtClean="0"/>
              <a:t>. In computer science (particularly in the </a:t>
            </a:r>
            <a:r>
              <a:rPr lang="en-US" dirty="0" smtClean="0">
                <a:hlinkClick r:id="rId16" tooltip="ACM Computing Classification System"/>
              </a:rPr>
              <a:t>ACM Classification</a:t>
            </a:r>
            <a:r>
              <a:rPr lang="en-US" dirty="0" smtClean="0"/>
              <a:t>) mathematical logic encompasses additional topics not detailed in this article; see </a:t>
            </a:r>
            <a:r>
              <a:rPr lang="en-US" dirty="0" smtClean="0">
                <a:hlinkClick r:id="rId17" tooltip="Logic in computer science"/>
              </a:rPr>
              <a:t>Logic in computer science</a:t>
            </a:r>
            <a:r>
              <a:rPr lang="en-US" dirty="0" smtClean="0"/>
              <a:t> for those.</a:t>
            </a:r>
          </a:p>
          <a:p>
            <a:pPr marL="0" indent="0">
              <a:buNone/>
            </a:pPr>
            <a:endParaRPr lang="en-US" dirty="0"/>
          </a:p>
        </p:txBody>
      </p:sp>
    </p:spTree>
    <p:extLst>
      <p:ext uri="{BB962C8B-B14F-4D97-AF65-F5344CB8AC3E}">
        <p14:creationId xmlns:p14="http://schemas.microsoft.com/office/powerpoint/2010/main" val="749283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Disjunction</a:t>
            </a:r>
            <a:endParaRPr lang="en-US" sz="9600" b="1" dirty="0"/>
          </a:p>
        </p:txBody>
      </p:sp>
      <p:sp>
        <p:nvSpPr>
          <p:cNvPr id="3" name="Content Placeholder 2"/>
          <p:cNvSpPr>
            <a:spLocks noGrp="1"/>
          </p:cNvSpPr>
          <p:nvPr>
            <p:ph idx="1"/>
          </p:nvPr>
        </p:nvSpPr>
        <p:spPr/>
        <p:txBody>
          <a:bodyPr>
            <a:normAutofit/>
          </a:bodyPr>
          <a:lstStyle/>
          <a:p>
            <a:pPr marL="0" indent="0">
              <a:buNone/>
            </a:pPr>
            <a:r>
              <a:rPr lang="en-US" sz="4800" b="1" dirty="0"/>
              <a:t>O</a:t>
            </a:r>
            <a:r>
              <a:rPr lang="en-US" sz="4800" b="1" dirty="0" smtClean="0"/>
              <a:t>r</a:t>
            </a:r>
            <a:r>
              <a:rPr lang="en-US" sz="4800" dirty="0" smtClean="0"/>
              <a:t> is a truth-functional operator also known as (</a:t>
            </a:r>
            <a:r>
              <a:rPr lang="en-US" sz="4800" b="1" dirty="0" smtClean="0"/>
              <a:t>inclusive</a:t>
            </a:r>
            <a:r>
              <a:rPr lang="en-US" sz="4800" dirty="0" smtClean="0"/>
              <a:t>) </a:t>
            </a:r>
            <a:r>
              <a:rPr lang="en-US" sz="4800" b="1" dirty="0" smtClean="0"/>
              <a:t>disjunction</a:t>
            </a:r>
            <a:r>
              <a:rPr lang="en-US" sz="4800" dirty="0" smtClean="0"/>
              <a:t> and </a:t>
            </a:r>
            <a:r>
              <a:rPr lang="en-US" sz="4800" b="1" dirty="0" smtClean="0"/>
              <a:t>alternation</a:t>
            </a:r>
            <a:r>
              <a:rPr lang="en-US" sz="4800" dirty="0" smtClean="0"/>
              <a:t>. The logical connective that represents this operator is also known as "or“.</a:t>
            </a:r>
            <a:endParaRPr lang="en-US" sz="4800" dirty="0"/>
          </a:p>
        </p:txBody>
      </p:sp>
    </p:spTree>
    <p:extLst>
      <p:ext uri="{BB962C8B-B14F-4D97-AF65-F5344CB8AC3E}">
        <p14:creationId xmlns:p14="http://schemas.microsoft.com/office/powerpoint/2010/main" val="1141691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Exclusive or</a:t>
            </a:r>
            <a:endParaRPr lang="en-US" sz="9600" dirty="0"/>
          </a:p>
        </p:txBody>
      </p:sp>
      <p:sp>
        <p:nvSpPr>
          <p:cNvPr id="3" name="Content Placeholder 2"/>
          <p:cNvSpPr>
            <a:spLocks noGrp="1"/>
          </p:cNvSpPr>
          <p:nvPr>
            <p:ph idx="1"/>
          </p:nvPr>
        </p:nvSpPr>
        <p:spPr/>
        <p:txBody>
          <a:bodyPr>
            <a:normAutofit/>
          </a:bodyPr>
          <a:lstStyle/>
          <a:p>
            <a:pPr marL="0" indent="0">
              <a:buNone/>
            </a:pPr>
            <a:r>
              <a:rPr lang="en-US" sz="4800" b="1" dirty="0" smtClean="0"/>
              <a:t>Exclusive disjunction</a:t>
            </a:r>
            <a:r>
              <a:rPr lang="en-US" sz="4800" dirty="0" smtClean="0"/>
              <a:t> or </a:t>
            </a:r>
            <a:r>
              <a:rPr lang="en-US" sz="4800" b="1" dirty="0" smtClean="0"/>
              <a:t>exclusive or</a:t>
            </a:r>
            <a:r>
              <a:rPr lang="en-US" sz="4800" dirty="0" smtClean="0"/>
              <a:t> (</a:t>
            </a:r>
            <a:r>
              <a:rPr lang="en-US" sz="4800" dirty="0" smtClean="0">
                <a:hlinkClick r:id="rId2" tooltip="Help:IPA for English"/>
              </a:rPr>
              <a:t>/</a:t>
            </a:r>
            <a:r>
              <a:rPr lang="en-US" sz="4800" dirty="0" smtClean="0">
                <a:effectLst/>
                <a:hlinkClick r:id="rId3" tooltip="Help:IPA for English"/>
              </a:rPr>
              <a:t>ˌ</a:t>
            </a:r>
            <a:r>
              <a:rPr lang="en-US" sz="4800" dirty="0" err="1" smtClean="0">
                <a:effectLst/>
                <a:hlinkClick r:id="rId3" tooltip="Help:IPA for English"/>
              </a:rPr>
              <a:t>ɛks</a:t>
            </a:r>
            <a:r>
              <a:rPr lang="en-US" sz="4800" dirty="0" smtClean="0"/>
              <a:t> </a:t>
            </a:r>
            <a:r>
              <a:rPr lang="en-US" sz="4800" dirty="0" smtClean="0">
                <a:effectLst/>
                <a:hlinkClick r:id="rId3" tooltip="Help:IPA for English"/>
              </a:rPr>
              <a:t>ˈ</a:t>
            </a:r>
            <a:r>
              <a:rPr lang="en-US" sz="4800" dirty="0" err="1" smtClean="0">
                <a:effectLst/>
                <a:hlinkClick r:id="rId3" tooltip="Help:IPA for English"/>
              </a:rPr>
              <a:t>ɔr</a:t>
            </a:r>
            <a:r>
              <a:rPr lang="en-US" sz="4800" dirty="0" smtClean="0">
                <a:hlinkClick r:id="rId2" tooltip="Help:IPA for English"/>
              </a:rPr>
              <a:t>/</a:t>
            </a:r>
            <a:r>
              <a:rPr lang="en-US" sz="4800" dirty="0" smtClean="0"/>
              <a:t>) is a </a:t>
            </a:r>
            <a:r>
              <a:rPr lang="en-US" sz="4800" dirty="0" smtClean="0">
                <a:hlinkClick r:id="rId4" tooltip="Logical connective"/>
              </a:rPr>
              <a:t>logical operation</a:t>
            </a:r>
            <a:r>
              <a:rPr lang="en-US" sz="4800" dirty="0" smtClean="0"/>
              <a:t> that outputs true whenever both inputs differ (one is true, the other is false).</a:t>
            </a:r>
            <a:endParaRPr lang="en-US" sz="4800" dirty="0"/>
          </a:p>
        </p:txBody>
      </p:sp>
    </p:spTree>
    <p:extLst>
      <p:ext uri="{BB962C8B-B14F-4D97-AF65-F5344CB8AC3E}">
        <p14:creationId xmlns:p14="http://schemas.microsoft.com/office/powerpoint/2010/main" val="1747162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Tautology</a:t>
            </a:r>
            <a:endParaRPr lang="en-US" sz="9600" dirty="0"/>
          </a:p>
        </p:txBody>
      </p:sp>
      <p:sp>
        <p:nvSpPr>
          <p:cNvPr id="3" name="Content Placeholder 2"/>
          <p:cNvSpPr>
            <a:spLocks noGrp="1"/>
          </p:cNvSpPr>
          <p:nvPr>
            <p:ph idx="1"/>
          </p:nvPr>
        </p:nvSpPr>
        <p:spPr/>
        <p:txBody>
          <a:bodyPr>
            <a:normAutofit/>
          </a:bodyPr>
          <a:lstStyle/>
          <a:p>
            <a:pPr marL="0" indent="0">
              <a:buNone/>
            </a:pPr>
            <a:r>
              <a:rPr lang="en-US" sz="7200" dirty="0"/>
              <a:t>A tautology is a proposition, which is always true. </a:t>
            </a:r>
            <a:endParaRPr lang="en-US" sz="7200" dirty="0" smtClean="0">
              <a:effectLst/>
            </a:endParaRPr>
          </a:p>
        </p:txBody>
      </p:sp>
    </p:spTree>
    <p:extLst>
      <p:ext uri="{BB962C8B-B14F-4D97-AF65-F5344CB8AC3E}">
        <p14:creationId xmlns:p14="http://schemas.microsoft.com/office/powerpoint/2010/main" val="676001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Tautology</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828800"/>
            <a:ext cx="8382000" cy="3886200"/>
          </a:xfrm>
        </p:spPr>
      </p:pic>
    </p:spTree>
    <p:extLst>
      <p:ext uri="{BB962C8B-B14F-4D97-AF65-F5344CB8AC3E}">
        <p14:creationId xmlns:p14="http://schemas.microsoft.com/office/powerpoint/2010/main" val="1587911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Contradiction</a:t>
            </a:r>
            <a:endParaRPr lang="en-US" sz="9600" b="1" dirty="0"/>
          </a:p>
        </p:txBody>
      </p:sp>
      <p:sp>
        <p:nvSpPr>
          <p:cNvPr id="3" name="Content Placeholder 2"/>
          <p:cNvSpPr>
            <a:spLocks noGrp="1"/>
          </p:cNvSpPr>
          <p:nvPr>
            <p:ph idx="1"/>
          </p:nvPr>
        </p:nvSpPr>
        <p:spPr/>
        <p:txBody>
          <a:bodyPr>
            <a:normAutofit/>
          </a:bodyPr>
          <a:lstStyle/>
          <a:p>
            <a:pPr marL="0" indent="0">
              <a:buNone/>
            </a:pPr>
            <a:r>
              <a:rPr lang="en-US" sz="7200" dirty="0"/>
              <a:t>A contradiction is a proposition which is always false.</a:t>
            </a:r>
          </a:p>
        </p:txBody>
      </p:sp>
    </p:spTree>
    <p:extLst>
      <p:ext uri="{BB962C8B-B14F-4D97-AF65-F5344CB8AC3E}">
        <p14:creationId xmlns:p14="http://schemas.microsoft.com/office/powerpoint/2010/main" val="1555443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Contradiction</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76400"/>
            <a:ext cx="7315200" cy="4572000"/>
          </a:xfrm>
        </p:spPr>
      </p:pic>
    </p:spTree>
    <p:extLst>
      <p:ext uri="{BB962C8B-B14F-4D97-AF65-F5344CB8AC3E}">
        <p14:creationId xmlns:p14="http://schemas.microsoft.com/office/powerpoint/2010/main" val="3475368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Contingency</a:t>
            </a:r>
            <a:endParaRPr lang="en-US" sz="9600" dirty="0"/>
          </a:p>
        </p:txBody>
      </p:sp>
      <p:sp>
        <p:nvSpPr>
          <p:cNvPr id="3" name="Content Placeholder 2"/>
          <p:cNvSpPr>
            <a:spLocks noGrp="1"/>
          </p:cNvSpPr>
          <p:nvPr>
            <p:ph idx="1"/>
          </p:nvPr>
        </p:nvSpPr>
        <p:spPr/>
        <p:txBody>
          <a:bodyPr>
            <a:noAutofit/>
          </a:bodyPr>
          <a:lstStyle/>
          <a:p>
            <a:pPr marL="0" indent="0">
              <a:buNone/>
            </a:pPr>
            <a:r>
              <a:rPr lang="en-US" sz="6000" dirty="0" smtClean="0"/>
              <a:t>A </a:t>
            </a:r>
            <a:r>
              <a:rPr lang="en-US" sz="6000" dirty="0" smtClean="0">
                <a:hlinkClick r:id="rId2"/>
              </a:rPr>
              <a:t>sentence</a:t>
            </a:r>
            <a:r>
              <a:rPr lang="en-US" sz="6000" dirty="0" smtClean="0"/>
              <a:t> is called a contingency if its </a:t>
            </a:r>
            <a:r>
              <a:rPr lang="en-US" sz="6000" dirty="0" smtClean="0">
                <a:hlinkClick r:id="rId3"/>
              </a:rPr>
              <a:t>truth table</a:t>
            </a:r>
            <a:r>
              <a:rPr lang="en-US" sz="6000" dirty="0" smtClean="0"/>
              <a:t> contains at least one 'T' and at least one 'F.' </a:t>
            </a:r>
            <a:endParaRPr lang="en-US" sz="6000" dirty="0"/>
          </a:p>
        </p:txBody>
      </p:sp>
    </p:spTree>
    <p:extLst>
      <p:ext uri="{BB962C8B-B14F-4D97-AF65-F5344CB8AC3E}">
        <p14:creationId xmlns:p14="http://schemas.microsoft.com/office/powerpoint/2010/main" val="2490379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Contingency</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447800"/>
            <a:ext cx="7239000" cy="4876800"/>
          </a:xfrm>
        </p:spPr>
      </p:pic>
    </p:spTree>
    <p:extLst>
      <p:ext uri="{BB962C8B-B14F-4D97-AF65-F5344CB8AC3E}">
        <p14:creationId xmlns:p14="http://schemas.microsoft.com/office/powerpoint/2010/main" val="3829038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t>Logical </a:t>
            </a:r>
            <a:r>
              <a:rPr lang="en-US" sz="7200" b="1" dirty="0" smtClean="0"/>
              <a:t>consequence</a:t>
            </a:r>
            <a:endParaRPr lang="en-US" sz="72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Logical consequence</a:t>
            </a:r>
            <a:r>
              <a:rPr lang="en-US" dirty="0"/>
              <a:t> (also </a:t>
            </a:r>
            <a:r>
              <a:rPr lang="en-US" b="1" dirty="0"/>
              <a:t>entailment</a:t>
            </a:r>
            <a:r>
              <a:rPr lang="en-US" dirty="0"/>
              <a:t>) is one of the most fundamental </a:t>
            </a:r>
            <a:r>
              <a:rPr lang="en-US" dirty="0">
                <a:hlinkClick r:id="rId2" tooltip="Concept"/>
              </a:rPr>
              <a:t>concepts</a:t>
            </a:r>
            <a:r>
              <a:rPr lang="en-US" dirty="0"/>
              <a:t> in </a:t>
            </a:r>
            <a:r>
              <a:rPr lang="en-US" dirty="0">
                <a:hlinkClick r:id="rId3" tooltip="Logic"/>
              </a:rPr>
              <a:t>logic</a:t>
            </a:r>
            <a:r>
              <a:rPr lang="en-US" dirty="0"/>
              <a:t>. It is the relationship between </a:t>
            </a:r>
            <a:r>
              <a:rPr lang="en-US" dirty="0">
                <a:hlinkClick r:id="rId4" tooltip="Statement (logic)"/>
              </a:rPr>
              <a:t>statements</a:t>
            </a:r>
            <a:r>
              <a:rPr lang="en-US" dirty="0"/>
              <a:t> that holds true when one logically "follows from" one or more others. A </a:t>
            </a:r>
            <a:r>
              <a:rPr lang="en-US" dirty="0">
                <a:hlinkClick r:id="rId5" tooltip="Validity"/>
              </a:rPr>
              <a:t>valid</a:t>
            </a:r>
            <a:r>
              <a:rPr lang="en-US" dirty="0"/>
              <a:t> logical </a:t>
            </a:r>
            <a:r>
              <a:rPr lang="en-US" dirty="0">
                <a:hlinkClick r:id="rId6" tooltip="Argument"/>
              </a:rPr>
              <a:t>argument</a:t>
            </a:r>
            <a:r>
              <a:rPr lang="en-US" dirty="0"/>
              <a:t> is one in which the </a:t>
            </a:r>
            <a:r>
              <a:rPr lang="en-US" dirty="0">
                <a:hlinkClick r:id="rId7" tooltip="Consequent"/>
              </a:rPr>
              <a:t>conclusions</a:t>
            </a:r>
            <a:r>
              <a:rPr lang="en-US" dirty="0"/>
              <a:t> follow from its </a:t>
            </a:r>
            <a:r>
              <a:rPr lang="en-US" dirty="0">
                <a:hlinkClick r:id="rId8" tooltip="Premise"/>
              </a:rPr>
              <a:t>premises</a:t>
            </a:r>
            <a:r>
              <a:rPr lang="en-US" dirty="0"/>
              <a:t>, and its conclusions are consequences of its premises. The </a:t>
            </a:r>
            <a:r>
              <a:rPr lang="en-US" dirty="0">
                <a:hlinkClick r:id="rId9" tooltip="Philosophical analysis"/>
              </a:rPr>
              <a:t>philosophical analysis</a:t>
            </a:r>
            <a:r>
              <a:rPr lang="en-US" dirty="0"/>
              <a:t> of logical consequence involves asking, 'in what sense does a conclusion follow from its premises?' and 'what does it mean for a conclusion to be a consequence of premises</a:t>
            </a:r>
            <a:r>
              <a:rPr lang="en-US" dirty="0" smtClean="0"/>
              <a:t>?' </a:t>
            </a:r>
            <a:r>
              <a:rPr lang="en-US" dirty="0"/>
              <a:t>All of </a:t>
            </a:r>
            <a:r>
              <a:rPr lang="en-US" dirty="0">
                <a:hlinkClick r:id="rId10" tooltip="Philosophical logic"/>
              </a:rPr>
              <a:t>philosophical logic</a:t>
            </a:r>
            <a:r>
              <a:rPr lang="en-US" dirty="0"/>
              <a:t> can be thought of as providing accounts of the nature of logical consequence, as well as </a:t>
            </a:r>
            <a:r>
              <a:rPr lang="en-US" dirty="0">
                <a:hlinkClick r:id="rId11" tooltip="Logical truth"/>
              </a:rPr>
              <a:t>logical truth</a:t>
            </a:r>
            <a:r>
              <a:rPr lang="en-US" dirty="0" smtClean="0"/>
              <a:t>.</a:t>
            </a:r>
            <a:endParaRPr lang="en-US" dirty="0"/>
          </a:p>
          <a:p>
            <a:pPr marL="0" indent="0">
              <a:buNone/>
            </a:pPr>
            <a:r>
              <a:rPr lang="en-US" dirty="0"/>
              <a:t>Logical consequence is taken to be both </a:t>
            </a:r>
            <a:r>
              <a:rPr lang="en-US" dirty="0">
                <a:hlinkClick r:id="rId11" tooltip="Logical truth"/>
              </a:rPr>
              <a:t>necessary</a:t>
            </a:r>
            <a:r>
              <a:rPr lang="en-US" dirty="0"/>
              <a:t> and </a:t>
            </a:r>
            <a:r>
              <a:rPr lang="en-US" dirty="0">
                <a:hlinkClick r:id="rId12" tooltip="Formalism (mathematics)"/>
              </a:rPr>
              <a:t>formal</a:t>
            </a:r>
            <a:r>
              <a:rPr lang="en-US" dirty="0"/>
              <a:t> with examples explicated using </a:t>
            </a:r>
            <a:r>
              <a:rPr lang="en-US" dirty="0">
                <a:hlinkClick r:id="rId13" tooltip="Interpretation (logic)"/>
              </a:rPr>
              <a:t>models</a:t>
            </a:r>
            <a:r>
              <a:rPr lang="en-US" dirty="0"/>
              <a:t> and </a:t>
            </a:r>
            <a:r>
              <a:rPr lang="en-US" dirty="0">
                <a:hlinkClick r:id="rId14" tooltip="Formal proof"/>
              </a:rPr>
              <a:t>proofs</a:t>
            </a:r>
            <a:r>
              <a:rPr lang="en-US" dirty="0" smtClean="0"/>
              <a:t>. </a:t>
            </a:r>
            <a:r>
              <a:rPr lang="en-US" dirty="0"/>
              <a:t>A sentence is said to be a logical consequence of a set of sentences, for a given </a:t>
            </a:r>
            <a:r>
              <a:rPr lang="en-US" dirty="0">
                <a:hlinkClick r:id="rId15" tooltip="Formal language"/>
              </a:rPr>
              <a:t>language</a:t>
            </a:r>
            <a:r>
              <a:rPr lang="en-US" dirty="0"/>
              <a:t>, </a:t>
            </a:r>
            <a:r>
              <a:rPr lang="en-US" dirty="0">
                <a:hlinkClick r:id="rId16" tooltip="If and only if"/>
              </a:rPr>
              <a:t>if and only if</a:t>
            </a:r>
            <a:r>
              <a:rPr lang="en-US" dirty="0"/>
              <a:t>, using logic alone (i.e. without regard to any interpretations of the sentences) the sentence must be true if every sentence in the set were to be true</a:t>
            </a:r>
            <a:r>
              <a:rPr lang="en-US" dirty="0" smtClean="0"/>
              <a:t>.</a:t>
            </a:r>
            <a:endParaRPr lang="en-US" dirty="0"/>
          </a:p>
        </p:txBody>
      </p:sp>
    </p:spTree>
    <p:extLst>
      <p:ext uri="{BB962C8B-B14F-4D97-AF65-F5344CB8AC3E}">
        <p14:creationId xmlns:p14="http://schemas.microsoft.com/office/powerpoint/2010/main" val="1915386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solidFill>
                  <a:srgbClr val="FF0000"/>
                </a:solidFill>
              </a:rPr>
              <a:t>Proposition</a:t>
            </a:r>
            <a:endParaRPr lang="en-US" sz="9600"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US" sz="7200" dirty="0"/>
              <a:t>A proposition is a statement which can either be true or false. </a:t>
            </a:r>
            <a:endParaRPr lang="en-US" sz="7200" dirty="0" smtClean="0">
              <a:effectLst/>
            </a:endParaRPr>
          </a:p>
        </p:txBody>
      </p:sp>
    </p:spTree>
    <p:extLst>
      <p:ext uri="{BB962C8B-B14F-4D97-AF65-F5344CB8AC3E}">
        <p14:creationId xmlns:p14="http://schemas.microsoft.com/office/powerpoint/2010/main" val="117017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2 </a:t>
            </a:r>
            <a:r>
              <a:rPr lang="en-US" sz="9600" b="1" dirty="0"/>
              <a:t>Logic of math</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Since its inception, mathematical logic has both contributed to, and has been motivated by, the study of </a:t>
            </a:r>
            <a:r>
              <a:rPr lang="en-US" dirty="0" smtClean="0">
                <a:hlinkClick r:id="rId2" tooltip="Foundations of mathematics"/>
              </a:rPr>
              <a:t>foundations of mathematics</a:t>
            </a:r>
            <a:r>
              <a:rPr lang="en-US" dirty="0" smtClean="0"/>
              <a:t>. This study began in the late 19th century with the development of </a:t>
            </a:r>
            <a:r>
              <a:rPr lang="en-US" dirty="0" smtClean="0">
                <a:hlinkClick r:id="rId3" tooltip="Axiom"/>
              </a:rPr>
              <a:t>axiomatic</a:t>
            </a:r>
            <a:r>
              <a:rPr lang="en-US" dirty="0" smtClean="0"/>
              <a:t> frameworks for </a:t>
            </a:r>
            <a:r>
              <a:rPr lang="en-US" dirty="0" smtClean="0">
                <a:hlinkClick r:id="rId4" tooltip="Geometry"/>
              </a:rPr>
              <a:t>geometry</a:t>
            </a:r>
            <a:r>
              <a:rPr lang="en-US" dirty="0" smtClean="0"/>
              <a:t>, </a:t>
            </a:r>
            <a:r>
              <a:rPr lang="en-US" dirty="0" smtClean="0">
                <a:hlinkClick r:id="rId5" tooltip="Arithmetic"/>
              </a:rPr>
              <a:t>arithmetic</a:t>
            </a:r>
            <a:r>
              <a:rPr lang="en-US" dirty="0" smtClean="0"/>
              <a:t>, and </a:t>
            </a:r>
            <a:r>
              <a:rPr lang="en-US" dirty="0" smtClean="0">
                <a:hlinkClick r:id="rId6" tooltip="Analysis"/>
              </a:rPr>
              <a:t>analysis</a:t>
            </a:r>
            <a:r>
              <a:rPr lang="en-US" dirty="0" smtClean="0"/>
              <a:t>. In the early 20th century it was shaped by </a:t>
            </a:r>
            <a:r>
              <a:rPr lang="en-US" dirty="0" smtClean="0">
                <a:hlinkClick r:id="rId7" tooltip="David Hilbert"/>
              </a:rPr>
              <a:t>David Hilbert</a:t>
            </a:r>
            <a:r>
              <a:rPr lang="en-US" dirty="0" smtClean="0"/>
              <a:t>'s </a:t>
            </a:r>
            <a:r>
              <a:rPr lang="en-US" dirty="0" smtClean="0">
                <a:hlinkClick r:id="rId8" tooltip="Hilbert's program"/>
              </a:rPr>
              <a:t>program</a:t>
            </a:r>
            <a:r>
              <a:rPr lang="en-US" dirty="0" smtClean="0"/>
              <a:t> to prove the consistency of foundational theories. Results of </a:t>
            </a:r>
            <a:r>
              <a:rPr lang="en-US" dirty="0" smtClean="0">
                <a:hlinkClick r:id="rId9" tooltip="Kurt Gödel"/>
              </a:rPr>
              <a:t>Kurt Gödel</a:t>
            </a:r>
            <a:r>
              <a:rPr lang="en-US" dirty="0" smtClean="0"/>
              <a:t>, </a:t>
            </a:r>
            <a:r>
              <a:rPr lang="en-US" dirty="0" smtClean="0">
                <a:hlinkClick r:id="rId10" tooltip="Gerhard Gentzen"/>
              </a:rPr>
              <a:t>Gerhard </a:t>
            </a:r>
            <a:r>
              <a:rPr lang="en-US" dirty="0" err="1" smtClean="0">
                <a:hlinkClick r:id="rId10" tooltip="Gerhard Gentzen"/>
              </a:rPr>
              <a:t>Gentzen</a:t>
            </a:r>
            <a:r>
              <a:rPr lang="en-US" dirty="0" smtClean="0"/>
              <a:t>, and others provided partial resolution to the program, and clarified the issues involved in proving consistency. Work in set theory showed that almost all ordinary mathematics can be formalized in terms of sets, although there are some theorems that cannot be proven in common axiom systems for set theory. Contemporary work in the foundations of mathematics often focuses on establishing which parts of mathematics can be formalized in particular formal systems (as in </a:t>
            </a:r>
            <a:r>
              <a:rPr lang="en-US" dirty="0" smtClean="0">
                <a:hlinkClick r:id="rId11" tooltip="Reverse mathematics"/>
              </a:rPr>
              <a:t>reverse mathematics</a:t>
            </a:r>
            <a:r>
              <a:rPr lang="en-US" dirty="0" smtClean="0"/>
              <a:t>) rather than trying to find theories in which all of mathematics can be developed.</a:t>
            </a:r>
            <a:endParaRPr lang="en-US" dirty="0"/>
          </a:p>
        </p:txBody>
      </p:sp>
    </p:spTree>
    <p:extLst>
      <p:ext uri="{BB962C8B-B14F-4D97-AF65-F5344CB8AC3E}">
        <p14:creationId xmlns:p14="http://schemas.microsoft.com/office/powerpoint/2010/main" val="2963746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solidFill>
                  <a:srgbClr val="FF0000"/>
                </a:solidFill>
              </a:rPr>
              <a:t>Proposition</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828800"/>
            <a:ext cx="6629400" cy="4267200"/>
          </a:xfrm>
        </p:spPr>
      </p:pic>
    </p:spTree>
    <p:extLst>
      <p:ext uri="{BB962C8B-B14F-4D97-AF65-F5344CB8AC3E}">
        <p14:creationId xmlns:p14="http://schemas.microsoft.com/office/powerpoint/2010/main" val="2495149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t>Propositional </a:t>
            </a:r>
            <a:r>
              <a:rPr lang="en-US" sz="8000" b="1" dirty="0" smtClean="0"/>
              <a:t>logic</a:t>
            </a:r>
            <a:endParaRPr lang="en-US" sz="80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a:t>
            </a:r>
            <a:r>
              <a:rPr lang="en-US" dirty="0" smtClean="0"/>
              <a:t> </a:t>
            </a:r>
            <a:r>
              <a:rPr lang="en-US" b="1" dirty="0" smtClean="0"/>
              <a:t>propositional logic</a:t>
            </a:r>
            <a:r>
              <a:rPr lang="en-US" dirty="0" smtClean="0"/>
              <a:t> (also called </a:t>
            </a:r>
            <a:r>
              <a:rPr lang="en-US" b="1" dirty="0" smtClean="0"/>
              <a:t>sentential logic</a:t>
            </a:r>
            <a:r>
              <a:rPr lang="en-US" dirty="0" smtClean="0"/>
              <a:t>) is a </a:t>
            </a:r>
            <a:r>
              <a:rPr lang="en-US" dirty="0" smtClean="0">
                <a:hlinkClick r:id="rId2" tooltip="Formal system"/>
              </a:rPr>
              <a:t>formal system</a:t>
            </a:r>
            <a:r>
              <a:rPr lang="en-US" dirty="0" smtClean="0"/>
              <a:t> in which </a:t>
            </a:r>
            <a:r>
              <a:rPr lang="en-US" dirty="0" smtClean="0">
                <a:hlinkClick r:id="rId3" tooltip="Well-formed formula"/>
              </a:rPr>
              <a:t>formulas</a:t>
            </a:r>
            <a:r>
              <a:rPr lang="en-US" dirty="0" smtClean="0"/>
              <a:t> of a </a:t>
            </a:r>
            <a:r>
              <a:rPr lang="en-US" dirty="0" smtClean="0">
                <a:hlinkClick r:id="rId4" tooltip="Formal language"/>
              </a:rPr>
              <a:t>formal language</a:t>
            </a:r>
            <a:r>
              <a:rPr lang="en-US" dirty="0" smtClean="0"/>
              <a:t> may be </a:t>
            </a:r>
            <a:r>
              <a:rPr lang="en-US" dirty="0" smtClean="0">
                <a:hlinkClick r:id="rId5" tooltip="Interpretation (logic)"/>
              </a:rPr>
              <a:t>interpreted</a:t>
            </a:r>
            <a:r>
              <a:rPr lang="en-US" dirty="0" smtClean="0"/>
              <a:t> to represent </a:t>
            </a:r>
            <a:r>
              <a:rPr lang="en-US" dirty="0" smtClean="0">
                <a:hlinkClick r:id="rId6" tooltip="Propositions"/>
              </a:rPr>
              <a:t>propositions</a:t>
            </a:r>
            <a:r>
              <a:rPr lang="en-US" dirty="0" smtClean="0"/>
              <a:t>. A </a:t>
            </a:r>
            <a:r>
              <a:rPr lang="en-US" dirty="0" smtClean="0">
                <a:hlinkClick r:id="rId7" tooltip="Deductive system"/>
              </a:rPr>
              <a:t>system</a:t>
            </a:r>
            <a:r>
              <a:rPr lang="en-US" dirty="0" smtClean="0"/>
              <a:t> of </a:t>
            </a:r>
            <a:r>
              <a:rPr lang="en-US" dirty="0" smtClean="0">
                <a:hlinkClick r:id="rId8" tooltip="Rule of inference"/>
              </a:rPr>
              <a:t>inference rules</a:t>
            </a:r>
            <a:r>
              <a:rPr lang="en-US" dirty="0" smtClean="0"/>
              <a:t> and </a:t>
            </a:r>
            <a:r>
              <a:rPr lang="en-US" dirty="0" smtClean="0">
                <a:hlinkClick r:id="rId9" tooltip="Axiom"/>
              </a:rPr>
              <a:t>axioms</a:t>
            </a:r>
            <a:r>
              <a:rPr lang="en-US" dirty="0" smtClean="0"/>
              <a:t> allows certain formulas to be derived. These derived formulas are called </a:t>
            </a:r>
            <a:r>
              <a:rPr lang="en-US" dirty="0" smtClean="0">
                <a:hlinkClick r:id="rId10" tooltip="Theorem"/>
              </a:rPr>
              <a:t>theorems</a:t>
            </a:r>
            <a:r>
              <a:rPr lang="en-US" dirty="0" smtClean="0"/>
              <a:t> and may be interpreted to be true propositions. Such a constructed sequence of formulas is known as a </a:t>
            </a:r>
            <a:r>
              <a:rPr lang="en-US" i="1" dirty="0" smtClean="0">
                <a:hlinkClick r:id="rId11" tooltip="Formal proof"/>
              </a:rPr>
              <a:t>derivation</a:t>
            </a:r>
            <a:r>
              <a:rPr lang="en-US" dirty="0" smtClean="0"/>
              <a:t> or </a:t>
            </a:r>
            <a:r>
              <a:rPr lang="en-US" i="1" dirty="0" smtClean="0"/>
              <a:t>proof</a:t>
            </a:r>
            <a:r>
              <a:rPr lang="en-US" dirty="0" smtClean="0"/>
              <a:t> and the last formula of the sequence is the theorem. The derivation may be interpreted as proof of the proposition represented by the theorem.</a:t>
            </a:r>
          </a:p>
          <a:p>
            <a:pPr marL="0" indent="0">
              <a:buNone/>
            </a:pPr>
            <a:r>
              <a:rPr lang="en-US" dirty="0" smtClean="0"/>
              <a:t>Usually in </a:t>
            </a:r>
            <a:r>
              <a:rPr lang="en-US" b="1" dirty="0" smtClean="0"/>
              <a:t>Truth-functional propositional logic</a:t>
            </a:r>
            <a:r>
              <a:rPr lang="en-US" dirty="0" smtClean="0"/>
              <a:t>, formulas are interpreted as having either a </a:t>
            </a:r>
            <a:r>
              <a:rPr lang="en-US" dirty="0" smtClean="0">
                <a:hlinkClick r:id="rId12" tooltip="Truth value"/>
              </a:rPr>
              <a:t>truth value</a:t>
            </a:r>
            <a:r>
              <a:rPr lang="en-US" dirty="0" smtClean="0"/>
              <a:t> of </a:t>
            </a:r>
            <a:r>
              <a:rPr lang="en-US" i="1" dirty="0" smtClean="0"/>
              <a:t>true</a:t>
            </a:r>
            <a:r>
              <a:rPr lang="en-US" dirty="0" smtClean="0"/>
              <a:t> or a truth value of </a:t>
            </a:r>
            <a:r>
              <a:rPr lang="en-US" i="1" dirty="0" smtClean="0"/>
              <a:t>false</a:t>
            </a:r>
            <a:r>
              <a:rPr lang="en-US" dirty="0" smtClean="0"/>
              <a:t>. Truth-functional propositional logic and systems </a:t>
            </a:r>
            <a:r>
              <a:rPr lang="en-US" dirty="0" smtClean="0">
                <a:hlinkClick r:id="rId13" tooltip="Isomorphism"/>
              </a:rPr>
              <a:t>isomorphic</a:t>
            </a:r>
            <a:r>
              <a:rPr lang="en-US" dirty="0" smtClean="0"/>
              <a:t> to it, are considered to be </a:t>
            </a:r>
            <a:r>
              <a:rPr lang="en-US" b="1" dirty="0" err="1" smtClean="0">
                <a:hlinkClick r:id="rId14" tooltip="Zeroth-order logic"/>
              </a:rPr>
              <a:t>zeroth</a:t>
            </a:r>
            <a:r>
              <a:rPr lang="en-US" b="1" dirty="0" smtClean="0">
                <a:hlinkClick r:id="rId14" tooltip="Zeroth-order logic"/>
              </a:rPr>
              <a:t>-order logic</a:t>
            </a:r>
            <a:r>
              <a:rPr lang="en-US" dirty="0" smtClean="0"/>
              <a:t>.</a:t>
            </a:r>
          </a:p>
        </p:txBody>
      </p:sp>
    </p:spTree>
    <p:extLst>
      <p:ext uri="{BB962C8B-B14F-4D97-AF65-F5344CB8AC3E}">
        <p14:creationId xmlns:p14="http://schemas.microsoft.com/office/powerpoint/2010/main" val="750450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Premise</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b="1" dirty="0"/>
              <a:t>premise</a:t>
            </a:r>
            <a:r>
              <a:rPr lang="en-US" dirty="0"/>
              <a:t> or </a:t>
            </a:r>
            <a:r>
              <a:rPr lang="en-US" b="1" dirty="0" err="1" smtClean="0"/>
              <a:t>premiss</a:t>
            </a:r>
            <a:r>
              <a:rPr lang="en-US" dirty="0" smtClean="0"/>
              <a:t> </a:t>
            </a:r>
            <a:r>
              <a:rPr lang="en-US" dirty="0"/>
              <a:t>is a statement that an argument claims will induce or justify a conclusion</a:t>
            </a:r>
            <a:r>
              <a:rPr lang="en-US" dirty="0" smtClean="0"/>
              <a:t>. </a:t>
            </a:r>
            <a:r>
              <a:rPr lang="en-US" dirty="0"/>
              <a:t>In other words: a premise is an assumption that something is true. In </a:t>
            </a:r>
            <a:r>
              <a:rPr lang="en-US" dirty="0">
                <a:hlinkClick r:id="rId2" tooltip="Logic"/>
              </a:rPr>
              <a:t>logic</a:t>
            </a:r>
            <a:r>
              <a:rPr lang="en-US" dirty="0"/>
              <a:t>, an </a:t>
            </a:r>
            <a:r>
              <a:rPr lang="en-US" dirty="0">
                <a:hlinkClick r:id="rId3" tooltip="Argument"/>
              </a:rPr>
              <a:t>argument</a:t>
            </a:r>
            <a:r>
              <a:rPr lang="en-US" dirty="0"/>
              <a:t> requires a </a:t>
            </a:r>
            <a:r>
              <a:rPr lang="en-US" dirty="0">
                <a:hlinkClick r:id="rId4" tooltip="Set (mathematics)"/>
              </a:rPr>
              <a:t>set</a:t>
            </a:r>
            <a:r>
              <a:rPr lang="en-US" dirty="0"/>
              <a:t> of (at least) two declarative </a:t>
            </a:r>
            <a:r>
              <a:rPr lang="en-US" dirty="0">
                <a:hlinkClick r:id="rId5" tooltip="Sentence (mathematical logic)"/>
              </a:rPr>
              <a:t>sentences</a:t>
            </a:r>
            <a:r>
              <a:rPr lang="en-US" dirty="0"/>
              <a:t> (or </a:t>
            </a:r>
            <a:r>
              <a:rPr lang="en-US" dirty="0">
                <a:hlinkClick r:id="rId6" tooltip="Proposition"/>
              </a:rPr>
              <a:t>"propositions"</a:t>
            </a:r>
            <a:r>
              <a:rPr lang="en-US" dirty="0"/>
              <a:t>) known as the </a:t>
            </a:r>
            <a:r>
              <a:rPr lang="en-US" b="1" dirty="0"/>
              <a:t>premises</a:t>
            </a:r>
            <a:r>
              <a:rPr lang="en-US" dirty="0"/>
              <a:t> or </a:t>
            </a:r>
            <a:r>
              <a:rPr lang="en-US" b="1" dirty="0" err="1"/>
              <a:t>premisses</a:t>
            </a:r>
            <a:r>
              <a:rPr lang="en-US" dirty="0"/>
              <a:t> along with another declarative sentence (or "proposition") known as the </a:t>
            </a:r>
            <a:r>
              <a:rPr lang="en-US" dirty="0">
                <a:hlinkClick r:id="rId7" tooltip="Logical consequence"/>
              </a:rPr>
              <a:t>conclusion</a:t>
            </a:r>
            <a:r>
              <a:rPr lang="en-US" dirty="0"/>
              <a:t>. This structure of two premises and one conclusion forms the basic argumentative structure. More complex arguments can use a series of rules to connect several premises to one conclusion, or to derive a number of conclusions from the original premises which then act as premises for additional conclusions. An example of this is the use of the </a:t>
            </a:r>
            <a:r>
              <a:rPr lang="en-US" dirty="0">
                <a:hlinkClick r:id="rId8" tooltip="Rules of inference"/>
              </a:rPr>
              <a:t>rules of inference</a:t>
            </a:r>
            <a:r>
              <a:rPr lang="en-US" dirty="0"/>
              <a:t> found within </a:t>
            </a:r>
            <a:r>
              <a:rPr lang="en-US" dirty="0">
                <a:hlinkClick r:id="rId9" tooltip="Symbolic logic"/>
              </a:rPr>
              <a:t>symbolic logic</a:t>
            </a:r>
            <a:r>
              <a:rPr lang="en-US" dirty="0" smtClean="0"/>
              <a:t>.</a:t>
            </a:r>
            <a:endParaRPr lang="en-US" dirty="0"/>
          </a:p>
        </p:txBody>
      </p:sp>
    </p:spTree>
    <p:extLst>
      <p:ext uri="{BB962C8B-B14F-4D97-AF65-F5344CB8AC3E}">
        <p14:creationId xmlns:p14="http://schemas.microsoft.com/office/powerpoint/2010/main" val="807514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2 </a:t>
            </a:r>
            <a:r>
              <a:rPr lang="en-US" sz="9600" b="1" dirty="0" smtClean="0"/>
              <a:t>Premise</a:t>
            </a:r>
            <a:endParaRPr lang="en-US" sz="9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hlinkClick r:id="rId2" tooltip="Aristotle"/>
              </a:rPr>
              <a:t>Aristotle</a:t>
            </a:r>
            <a:r>
              <a:rPr lang="en-US" dirty="0"/>
              <a:t> held that any logical argument could be reduced to two premises and a conclusion</a:t>
            </a:r>
            <a:r>
              <a:rPr lang="en-US" dirty="0" smtClean="0"/>
              <a:t>. </a:t>
            </a:r>
            <a:r>
              <a:rPr lang="en-US" dirty="0"/>
              <a:t>Premises are sometimes left unstated in which case they are called missing premises, for example:</a:t>
            </a:r>
          </a:p>
          <a:p>
            <a:pPr marL="0" indent="0">
              <a:buNone/>
            </a:pPr>
            <a:r>
              <a:rPr lang="en-US" dirty="0"/>
              <a:t>Socrates is mortal because all men are mortal. It is evident that a tacitly understood claim is that Socrates is a man. The fully expressed reasoning is thus:</a:t>
            </a:r>
          </a:p>
          <a:p>
            <a:pPr marL="0" indent="0">
              <a:buNone/>
            </a:pPr>
            <a:r>
              <a:rPr lang="en-US" dirty="0"/>
              <a:t>Because all men are mortal and Socrates is a man, Socrates is mortal. In this example, the independent </a:t>
            </a:r>
            <a:r>
              <a:rPr lang="en-US" dirty="0">
                <a:hlinkClick r:id="rId3" tooltip="Clause (logic)"/>
              </a:rPr>
              <a:t>clauses</a:t>
            </a:r>
            <a:r>
              <a:rPr lang="en-US" dirty="0"/>
              <a:t> preceding the comma (namely, "all men are mortal" and "Socrates is a man") are the premises, while "Socrates is mortal" is the conclusion.</a:t>
            </a:r>
          </a:p>
          <a:p>
            <a:pPr marL="0" indent="0">
              <a:buNone/>
            </a:pPr>
            <a:r>
              <a:rPr lang="en-US" dirty="0"/>
              <a:t>The proof of a conclusion depends on both the </a:t>
            </a:r>
            <a:r>
              <a:rPr lang="en-US" dirty="0">
                <a:hlinkClick r:id="rId4" tooltip="Truth"/>
              </a:rPr>
              <a:t>truth</a:t>
            </a:r>
            <a:r>
              <a:rPr lang="en-US" dirty="0"/>
              <a:t> of the premises and the </a:t>
            </a:r>
            <a:r>
              <a:rPr lang="en-US" dirty="0">
                <a:hlinkClick r:id="rId5" tooltip="Validity"/>
              </a:rPr>
              <a:t>validity</a:t>
            </a:r>
            <a:r>
              <a:rPr lang="en-US" dirty="0"/>
              <a:t> of the argument</a:t>
            </a:r>
            <a:r>
              <a:rPr lang="en-US" dirty="0" smtClean="0"/>
              <a:t>.</a:t>
            </a:r>
            <a:endParaRPr lang="en-US" dirty="0"/>
          </a:p>
        </p:txBody>
      </p:sp>
    </p:spTree>
    <p:extLst>
      <p:ext uri="{BB962C8B-B14F-4D97-AF65-F5344CB8AC3E}">
        <p14:creationId xmlns:p14="http://schemas.microsoft.com/office/powerpoint/2010/main" val="4274202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Argument</a:t>
            </a:r>
            <a:endParaRPr lang="en-US" sz="9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 </a:t>
            </a:r>
            <a:r>
              <a:rPr lang="en-US" b="1" dirty="0"/>
              <a:t>argument</a:t>
            </a:r>
            <a:r>
              <a:rPr lang="en-US" dirty="0"/>
              <a:t> is an attempt to persuade someone of something, by giving reasons for accepting a particular conclusion as evident</a:t>
            </a:r>
            <a:r>
              <a:rPr lang="en-US" dirty="0" smtClean="0"/>
              <a:t>. </a:t>
            </a:r>
            <a:r>
              <a:rPr lang="en-US" dirty="0"/>
              <a:t>The general form of an argument in a </a:t>
            </a:r>
            <a:r>
              <a:rPr lang="en-US" dirty="0">
                <a:hlinkClick r:id="rId2" tooltip="Natural language"/>
              </a:rPr>
              <a:t>natural language</a:t>
            </a:r>
            <a:r>
              <a:rPr lang="en-US" dirty="0"/>
              <a:t> is that of premises (typically in the form of </a:t>
            </a:r>
            <a:r>
              <a:rPr lang="en-US" dirty="0">
                <a:hlinkClick r:id="rId3" tooltip="Proposition"/>
              </a:rPr>
              <a:t>propositions</a:t>
            </a:r>
            <a:r>
              <a:rPr lang="en-US" dirty="0"/>
              <a:t>, </a:t>
            </a:r>
            <a:r>
              <a:rPr lang="en-US" dirty="0">
                <a:hlinkClick r:id="rId4" tooltip="Statement (logic)"/>
              </a:rPr>
              <a:t>statements</a:t>
            </a:r>
            <a:r>
              <a:rPr lang="en-US" dirty="0"/>
              <a:t> or </a:t>
            </a:r>
            <a:r>
              <a:rPr lang="en-US" dirty="0">
                <a:hlinkClick r:id="rId5" tooltip="Sentence (linguistics)"/>
              </a:rPr>
              <a:t>sentences</a:t>
            </a:r>
            <a:r>
              <a:rPr lang="en-US" dirty="0"/>
              <a:t>) in support of a claim: the conclusion</a:t>
            </a:r>
            <a:r>
              <a:rPr lang="en-US" dirty="0" smtClean="0"/>
              <a:t>. </a:t>
            </a:r>
            <a:r>
              <a:rPr lang="en-US" dirty="0"/>
              <a:t>The structure of some arguments can also be set out in a </a:t>
            </a:r>
            <a:r>
              <a:rPr lang="en-US" dirty="0">
                <a:hlinkClick r:id="rId6" tooltip="Formal language"/>
              </a:rPr>
              <a:t>formal language</a:t>
            </a:r>
            <a:r>
              <a:rPr lang="en-US" dirty="0"/>
              <a:t>, and formally defined "arguments" can be made independently of natural language arguments, as in math, logic and computer science.</a:t>
            </a:r>
          </a:p>
        </p:txBody>
      </p:sp>
    </p:spTree>
    <p:extLst>
      <p:ext uri="{BB962C8B-B14F-4D97-AF65-F5344CB8AC3E}">
        <p14:creationId xmlns:p14="http://schemas.microsoft.com/office/powerpoint/2010/main" val="2358549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2 </a:t>
            </a:r>
            <a:r>
              <a:rPr lang="en-US" sz="9600" b="1" dirty="0"/>
              <a:t>Argument</a:t>
            </a:r>
            <a:endParaRPr lang="en-US" sz="9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a typical </a:t>
            </a:r>
            <a:r>
              <a:rPr lang="en-US" dirty="0">
                <a:hlinkClick r:id="rId2" tooltip="Deductive argument"/>
              </a:rPr>
              <a:t>deductive argument</a:t>
            </a:r>
            <a:r>
              <a:rPr lang="en-US" dirty="0"/>
              <a:t>, the premises are meant to provide a guarantee of the </a:t>
            </a:r>
            <a:r>
              <a:rPr lang="en-US" i="1" dirty="0"/>
              <a:t>truth</a:t>
            </a:r>
            <a:r>
              <a:rPr lang="en-US" dirty="0"/>
              <a:t> of the conclusion, while in an </a:t>
            </a:r>
            <a:r>
              <a:rPr lang="en-US" dirty="0">
                <a:hlinkClick r:id="rId3" tooltip="Inductive argument"/>
              </a:rPr>
              <a:t>inductive argument</a:t>
            </a:r>
            <a:r>
              <a:rPr lang="en-US" dirty="0"/>
              <a:t>, they are thought to provide reasons supporting the conclusion's </a:t>
            </a:r>
            <a:r>
              <a:rPr lang="en-US" i="1" dirty="0"/>
              <a:t>probable</a:t>
            </a:r>
            <a:r>
              <a:rPr lang="en-US" dirty="0"/>
              <a:t> truth</a:t>
            </a:r>
            <a:r>
              <a:rPr lang="en-US" dirty="0" smtClean="0"/>
              <a:t>. </a:t>
            </a:r>
            <a:r>
              <a:rPr lang="en-US" dirty="0"/>
              <a:t>The standards for evaluating non-deductive arguments may rest on different or additional criteria than truth, for example, the persuasiveness of so-called "indispensability claims" in </a:t>
            </a:r>
            <a:r>
              <a:rPr lang="en-US" dirty="0">
                <a:hlinkClick r:id="rId4" tooltip="Transcendental arguments"/>
              </a:rPr>
              <a:t>transcendental arguments</a:t>
            </a:r>
            <a:r>
              <a:rPr lang="en-US" dirty="0" smtClean="0"/>
              <a:t>, </a:t>
            </a:r>
            <a:r>
              <a:rPr lang="en-US" dirty="0"/>
              <a:t>the quality of hypotheses in </a:t>
            </a:r>
            <a:r>
              <a:rPr lang="en-US" dirty="0" err="1">
                <a:hlinkClick r:id="rId5" tooltip="Retroduction"/>
              </a:rPr>
              <a:t>retroduction</a:t>
            </a:r>
            <a:r>
              <a:rPr lang="en-US" dirty="0"/>
              <a:t>, or even the </a:t>
            </a:r>
            <a:r>
              <a:rPr lang="en-US" dirty="0">
                <a:hlinkClick r:id="rId6" tooltip="World disclosure"/>
              </a:rPr>
              <a:t>disclosure</a:t>
            </a:r>
            <a:r>
              <a:rPr lang="en-US" dirty="0"/>
              <a:t> of new possibilities for thinking and acting.</a:t>
            </a:r>
          </a:p>
        </p:txBody>
      </p:sp>
    </p:spTree>
    <p:extLst>
      <p:ext uri="{BB962C8B-B14F-4D97-AF65-F5344CB8AC3E}">
        <p14:creationId xmlns:p14="http://schemas.microsoft.com/office/powerpoint/2010/main" val="4088575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3 </a:t>
            </a:r>
            <a:r>
              <a:rPr lang="en-US" sz="9600" b="1" dirty="0"/>
              <a:t>Argument</a:t>
            </a:r>
            <a:endParaRPr lang="en-US" sz="9600" dirty="0"/>
          </a:p>
        </p:txBody>
      </p:sp>
      <p:sp>
        <p:nvSpPr>
          <p:cNvPr id="3" name="Content Placeholder 2"/>
          <p:cNvSpPr>
            <a:spLocks noGrp="1"/>
          </p:cNvSpPr>
          <p:nvPr>
            <p:ph idx="1"/>
          </p:nvPr>
        </p:nvSpPr>
        <p:spPr/>
        <p:txBody>
          <a:bodyPr/>
          <a:lstStyle/>
          <a:p>
            <a:pPr marL="0" indent="0">
              <a:buNone/>
            </a:pPr>
            <a:r>
              <a:rPr lang="en-US" dirty="0"/>
              <a:t>The standards and criteria used in evaluating arguments and their forms of </a:t>
            </a:r>
            <a:r>
              <a:rPr lang="en-US" dirty="0">
                <a:hlinkClick r:id="rId2" tooltip="Reason"/>
              </a:rPr>
              <a:t>reasoning</a:t>
            </a:r>
            <a:r>
              <a:rPr lang="en-US" dirty="0"/>
              <a:t> are studied in logic</a:t>
            </a:r>
            <a:r>
              <a:rPr lang="en-US" dirty="0" smtClean="0"/>
              <a:t>. </a:t>
            </a:r>
            <a:r>
              <a:rPr lang="en-US" dirty="0"/>
              <a:t>Ways of formulating arguments effectively are studied in </a:t>
            </a:r>
            <a:r>
              <a:rPr lang="en-US" dirty="0">
                <a:hlinkClick r:id="rId3" tooltip="Rhetoric"/>
              </a:rPr>
              <a:t>rhetoric</a:t>
            </a:r>
            <a:r>
              <a:rPr lang="en-US" dirty="0"/>
              <a:t> (see also: </a:t>
            </a:r>
            <a:r>
              <a:rPr lang="en-US" dirty="0">
                <a:hlinkClick r:id="rId4" tooltip="Argumentation theory"/>
              </a:rPr>
              <a:t>argumentation theory</a:t>
            </a:r>
            <a:r>
              <a:rPr lang="en-US" dirty="0"/>
              <a:t>). An argument in a formal language shows the </a:t>
            </a:r>
            <a:r>
              <a:rPr lang="en-US" dirty="0">
                <a:hlinkClick r:id="rId5" tooltip="Logical form"/>
              </a:rPr>
              <a:t>logical form</a:t>
            </a:r>
            <a:r>
              <a:rPr lang="en-US" dirty="0"/>
              <a:t> of the symbolically represented or natural language arguments obtained by its </a:t>
            </a:r>
            <a:r>
              <a:rPr lang="en-US" dirty="0">
                <a:hlinkClick r:id="rId6" tooltip="Interpretation (logic)"/>
              </a:rPr>
              <a:t>interpretations</a:t>
            </a:r>
            <a:r>
              <a:rPr lang="en-US" dirty="0" smtClean="0"/>
              <a:t>.</a:t>
            </a:r>
            <a:endParaRPr lang="en-US" dirty="0"/>
          </a:p>
        </p:txBody>
      </p:sp>
    </p:spTree>
    <p:extLst>
      <p:ext uri="{BB962C8B-B14F-4D97-AF65-F5344CB8AC3E}">
        <p14:creationId xmlns:p14="http://schemas.microsoft.com/office/powerpoint/2010/main" val="1637612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4 </a:t>
            </a:r>
            <a:r>
              <a:rPr lang="en-US" sz="9600" b="1" dirty="0"/>
              <a:t>Argument</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981200"/>
            <a:ext cx="7543799" cy="4419600"/>
          </a:xfrm>
        </p:spPr>
      </p:pic>
    </p:spTree>
    <p:extLst>
      <p:ext uri="{BB962C8B-B14F-4D97-AF65-F5344CB8AC3E}">
        <p14:creationId xmlns:p14="http://schemas.microsoft.com/office/powerpoint/2010/main" val="1703366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De Morgan's laws</a:t>
            </a:r>
            <a:endParaRPr lang="en-US" sz="8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De Morgan's laws</a:t>
            </a:r>
            <a:r>
              <a:rPr lang="en-US" dirty="0" smtClean="0"/>
              <a:t> are a pair of transformation rules that are both </a:t>
            </a:r>
            <a:r>
              <a:rPr lang="en-US" dirty="0" smtClean="0">
                <a:hlinkClick r:id="rId2" tooltip="Validity"/>
              </a:rPr>
              <a:t>valid</a:t>
            </a:r>
            <a:r>
              <a:rPr lang="en-US" dirty="0" smtClean="0"/>
              <a:t> </a:t>
            </a:r>
            <a:r>
              <a:rPr lang="en-US" dirty="0" smtClean="0">
                <a:hlinkClick r:id="rId3" tooltip="Rule of inference"/>
              </a:rPr>
              <a:t>rules of inference</a:t>
            </a:r>
            <a:r>
              <a:rPr lang="en-US" dirty="0" smtClean="0"/>
              <a:t>. The rules allow the expression of </a:t>
            </a:r>
            <a:r>
              <a:rPr lang="en-US" dirty="0" smtClean="0">
                <a:hlinkClick r:id="rId4" tooltip="Logical conjunction"/>
              </a:rPr>
              <a:t>conjunctions</a:t>
            </a:r>
            <a:r>
              <a:rPr lang="en-US" dirty="0" smtClean="0"/>
              <a:t> and </a:t>
            </a:r>
            <a:r>
              <a:rPr lang="en-US" dirty="0" smtClean="0">
                <a:hlinkClick r:id="rId5" tooltip="Logical disjunction"/>
              </a:rPr>
              <a:t>disjunctions</a:t>
            </a:r>
            <a:r>
              <a:rPr lang="en-US" dirty="0" smtClean="0"/>
              <a:t> purely in terms of each other via </a:t>
            </a:r>
            <a:r>
              <a:rPr lang="en-US" dirty="0" smtClean="0">
                <a:hlinkClick r:id="rId6" tooltip="Logical negation"/>
              </a:rPr>
              <a:t>negation</a:t>
            </a:r>
            <a:r>
              <a:rPr lang="en-US" dirty="0" smtClean="0"/>
              <a:t>.</a:t>
            </a:r>
          </a:p>
          <a:p>
            <a:pPr marL="0" indent="0">
              <a:buNone/>
            </a:pPr>
            <a:r>
              <a:rPr lang="en-US" dirty="0" smtClean="0"/>
              <a:t>The rules can be expressed in English as:</a:t>
            </a:r>
          </a:p>
          <a:p>
            <a:pPr marL="0" indent="0">
              <a:buNone/>
            </a:pPr>
            <a:r>
              <a:rPr lang="en-US" dirty="0" smtClean="0"/>
              <a:t>The negation of a conjunction is the disjunction of the negations.</a:t>
            </a:r>
            <a:br>
              <a:rPr lang="en-US" dirty="0" smtClean="0"/>
            </a:br>
            <a:r>
              <a:rPr lang="en-US" dirty="0" smtClean="0"/>
              <a:t>The negation of a disjunction is the conjunction of the negations.</a:t>
            </a:r>
          </a:p>
          <a:p>
            <a:pPr marL="0" indent="0">
              <a:buNone/>
            </a:pPr>
            <a:r>
              <a:rPr lang="en-US" dirty="0" smtClean="0"/>
              <a:t>or informally as:</a:t>
            </a:r>
          </a:p>
          <a:p>
            <a:pPr marL="0" indent="0">
              <a:buNone/>
            </a:pPr>
            <a:r>
              <a:rPr lang="en-US" dirty="0" smtClean="0"/>
              <a:t>"</a:t>
            </a:r>
            <a:r>
              <a:rPr lang="en-US" b="1" i="1" dirty="0" smtClean="0"/>
              <a:t>not (A and B)</a:t>
            </a:r>
            <a:r>
              <a:rPr lang="en-US" dirty="0" smtClean="0"/>
              <a:t>" is the same as "</a:t>
            </a:r>
            <a:r>
              <a:rPr lang="en-US" b="1" i="1" dirty="0" smtClean="0"/>
              <a:t>(not A) or (not B)</a:t>
            </a:r>
            <a:r>
              <a:rPr lang="en-US" dirty="0" smtClean="0"/>
              <a:t>"</a:t>
            </a:r>
            <a:br>
              <a:rPr lang="en-US" dirty="0" smtClean="0"/>
            </a:br>
            <a:r>
              <a:rPr lang="en-US" dirty="0" smtClean="0"/>
              <a:t>and also,</a:t>
            </a:r>
            <a:br>
              <a:rPr lang="en-US" dirty="0" smtClean="0"/>
            </a:br>
            <a:r>
              <a:rPr lang="en-US" dirty="0" smtClean="0"/>
              <a:t>"</a:t>
            </a:r>
            <a:r>
              <a:rPr lang="en-US" b="1" i="1" dirty="0" smtClean="0"/>
              <a:t>not (A or B)</a:t>
            </a:r>
            <a:r>
              <a:rPr lang="en-US" dirty="0" smtClean="0"/>
              <a:t>" is the same as "</a:t>
            </a:r>
            <a:r>
              <a:rPr lang="en-US" b="1" i="1" dirty="0" smtClean="0"/>
              <a:t>(not A) and (not B)</a:t>
            </a:r>
            <a:r>
              <a:rPr lang="en-US" dirty="0" smtClean="0"/>
              <a:t>".</a:t>
            </a:r>
            <a:endParaRPr lang="en-US" dirty="0"/>
          </a:p>
        </p:txBody>
      </p:sp>
    </p:spTree>
    <p:extLst>
      <p:ext uri="{BB962C8B-B14F-4D97-AF65-F5344CB8AC3E}">
        <p14:creationId xmlns:p14="http://schemas.microsoft.com/office/powerpoint/2010/main" val="3629606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t>De Morgan's laws</a:t>
            </a:r>
            <a:endParaRPr lang="en-US" sz="8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447800"/>
            <a:ext cx="7162800" cy="4876799"/>
          </a:xfrm>
          <a:solidFill>
            <a:schemeClr val="bg1">
              <a:lumMod val="50000"/>
              <a:alpha val="7000"/>
            </a:schemeClr>
          </a:solidFill>
        </p:spPr>
      </p:pic>
      <p:sp>
        <p:nvSpPr>
          <p:cNvPr id="6" name="Rectangle 5"/>
          <p:cNvSpPr/>
          <p:nvPr/>
        </p:nvSpPr>
        <p:spPr>
          <a:xfrm>
            <a:off x="990600" y="1447800"/>
            <a:ext cx="7239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52600" y="2438400"/>
            <a:ext cx="5791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305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3 </a:t>
            </a:r>
            <a:r>
              <a:rPr lang="en-US" sz="9600" b="1" dirty="0"/>
              <a:t>Logic of math</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200"/>
            <a:ext cx="7467600" cy="4648200"/>
          </a:xfrm>
        </p:spPr>
      </p:pic>
    </p:spTree>
    <p:extLst>
      <p:ext uri="{BB962C8B-B14F-4D97-AF65-F5344CB8AC3E}">
        <p14:creationId xmlns:p14="http://schemas.microsoft.com/office/powerpoint/2010/main" val="896209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Boolean algebra</a:t>
            </a:r>
            <a:endParaRPr lang="en-US" sz="88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Boolean algebra</a:t>
            </a:r>
            <a:r>
              <a:rPr lang="en-US" dirty="0" smtClean="0"/>
              <a:t> is the subarea of </a:t>
            </a:r>
            <a:r>
              <a:rPr lang="en-US" dirty="0" smtClean="0">
                <a:hlinkClick r:id="rId2" tooltip="Abstract algebra"/>
              </a:rPr>
              <a:t>algebra</a:t>
            </a:r>
            <a:r>
              <a:rPr lang="en-US" dirty="0" smtClean="0"/>
              <a:t> in which the values of the </a:t>
            </a:r>
            <a:r>
              <a:rPr lang="en-US" dirty="0" smtClean="0">
                <a:hlinkClick r:id="rId3" tooltip="Variable (mathematics)"/>
              </a:rPr>
              <a:t>variables</a:t>
            </a:r>
            <a:r>
              <a:rPr lang="en-US" dirty="0" smtClean="0"/>
              <a:t> are the </a:t>
            </a:r>
            <a:r>
              <a:rPr lang="en-US" dirty="0" smtClean="0">
                <a:hlinkClick r:id="rId4" tooltip="Truth value"/>
              </a:rPr>
              <a:t>truth values</a:t>
            </a:r>
            <a:r>
              <a:rPr lang="en-US" dirty="0" smtClean="0"/>
              <a:t> </a:t>
            </a:r>
            <a:r>
              <a:rPr lang="en-US" i="1" dirty="0" smtClean="0"/>
              <a:t>true</a:t>
            </a:r>
            <a:r>
              <a:rPr lang="en-US" dirty="0" smtClean="0"/>
              <a:t> and </a:t>
            </a:r>
            <a:r>
              <a:rPr lang="en-US" i="1" dirty="0" smtClean="0"/>
              <a:t>false</a:t>
            </a:r>
            <a:r>
              <a:rPr lang="en-US" dirty="0" smtClean="0"/>
              <a:t>, usually denoted 1 and 0 respectively. Instead of </a:t>
            </a:r>
            <a:r>
              <a:rPr lang="en-US" dirty="0" smtClean="0">
                <a:hlinkClick r:id="rId5" tooltip="Elementary algebra"/>
              </a:rPr>
              <a:t>elementary algebra</a:t>
            </a:r>
            <a:r>
              <a:rPr lang="en-US" dirty="0" smtClean="0"/>
              <a:t> where the values of the variables are numbers, and the main operations are addition and multiplication, the main operations of Boolean algebra are the </a:t>
            </a:r>
            <a:r>
              <a:rPr lang="en-US" dirty="0" smtClean="0">
                <a:hlinkClick r:id="rId6" tooltip="Logical conjunction"/>
              </a:rPr>
              <a:t>conjunction</a:t>
            </a:r>
            <a:r>
              <a:rPr lang="en-US" dirty="0" smtClean="0"/>
              <a:t> </a:t>
            </a:r>
            <a:r>
              <a:rPr lang="en-US" i="1" dirty="0" smtClean="0"/>
              <a:t>and</a:t>
            </a:r>
            <a:r>
              <a:rPr lang="en-US" dirty="0" smtClean="0"/>
              <a:t>, denoted ∧, the </a:t>
            </a:r>
            <a:r>
              <a:rPr lang="en-US" dirty="0" smtClean="0">
                <a:hlinkClick r:id="rId7" tooltip="Logical disjunction"/>
              </a:rPr>
              <a:t>disjunction</a:t>
            </a:r>
            <a:r>
              <a:rPr lang="en-US" dirty="0" smtClean="0"/>
              <a:t> </a:t>
            </a:r>
            <a:r>
              <a:rPr lang="en-US" i="1" dirty="0" smtClean="0"/>
              <a:t>or</a:t>
            </a:r>
            <a:r>
              <a:rPr lang="en-US" dirty="0" smtClean="0"/>
              <a:t>, denoted ∨, and the </a:t>
            </a:r>
            <a:r>
              <a:rPr lang="en-US" dirty="0" smtClean="0">
                <a:hlinkClick r:id="rId8" tooltip="Negation"/>
              </a:rPr>
              <a:t>negation</a:t>
            </a:r>
            <a:r>
              <a:rPr lang="en-US" dirty="0" smtClean="0"/>
              <a:t> </a:t>
            </a:r>
            <a:r>
              <a:rPr lang="en-US" i="1" dirty="0" smtClean="0"/>
              <a:t>not</a:t>
            </a:r>
            <a:r>
              <a:rPr lang="en-US" dirty="0" smtClean="0"/>
              <a:t>, denoted ¬. It is thus a formalism for describing logical relations in the same way that ordinary algebra describes numeric relations.</a:t>
            </a:r>
            <a:endParaRPr lang="en-US" dirty="0"/>
          </a:p>
        </p:txBody>
      </p:sp>
    </p:spTree>
    <p:extLst>
      <p:ext uri="{BB962C8B-B14F-4D97-AF65-F5344CB8AC3E}">
        <p14:creationId xmlns:p14="http://schemas.microsoft.com/office/powerpoint/2010/main" val="123553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Predicate</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a:t>
            </a:r>
            <a:r>
              <a:rPr lang="en-US" b="1" dirty="0"/>
              <a:t>predicate</a:t>
            </a:r>
            <a:r>
              <a:rPr lang="en-US" dirty="0"/>
              <a:t> is commonly understood to be a </a:t>
            </a:r>
            <a:r>
              <a:rPr lang="en-US" dirty="0">
                <a:hlinkClick r:id="rId2" tooltip="Boolean-valued function"/>
              </a:rPr>
              <a:t>Boolean-valued function</a:t>
            </a:r>
            <a:r>
              <a:rPr lang="en-US" dirty="0"/>
              <a:t> </a:t>
            </a:r>
            <a:r>
              <a:rPr lang="en-US" i="1" dirty="0"/>
              <a:t>P</a:t>
            </a:r>
            <a:r>
              <a:rPr lang="en-US" dirty="0"/>
              <a:t>: </a:t>
            </a:r>
            <a:r>
              <a:rPr lang="en-US" i="1" dirty="0"/>
              <a:t>X</a:t>
            </a:r>
            <a:r>
              <a:rPr lang="en-US" dirty="0"/>
              <a:t>→ {true, false}, called the predicate on </a:t>
            </a:r>
            <a:r>
              <a:rPr lang="en-US" i="1" dirty="0"/>
              <a:t>X</a:t>
            </a:r>
            <a:r>
              <a:rPr lang="en-US" dirty="0"/>
              <a:t>. However, predicates have many different uses and interpretations in mathematics and logic, and their precise definition, meaning and use will vary from theory to theory. So, for example, when a theory defines the concept of a </a:t>
            </a:r>
            <a:r>
              <a:rPr lang="en-US" dirty="0">
                <a:hlinkClick r:id="rId3" tooltip="Relation (mathematics)"/>
              </a:rPr>
              <a:t>relation</a:t>
            </a:r>
            <a:r>
              <a:rPr lang="en-US" dirty="0"/>
              <a:t>, then a predicate is simply the </a:t>
            </a:r>
            <a:r>
              <a:rPr lang="en-US" dirty="0">
                <a:hlinkClick r:id="rId4" tooltip="Indicator function"/>
              </a:rPr>
              <a:t>characteristic function</a:t>
            </a:r>
            <a:r>
              <a:rPr lang="en-US" dirty="0"/>
              <a:t> or the </a:t>
            </a:r>
            <a:r>
              <a:rPr lang="en-US" dirty="0">
                <a:hlinkClick r:id="rId4" tooltip="Indicator function"/>
              </a:rPr>
              <a:t>indicator function</a:t>
            </a:r>
            <a:r>
              <a:rPr lang="en-US" dirty="0"/>
              <a:t> of a relation. However, not all theories have relations, or are founded on </a:t>
            </a:r>
            <a:r>
              <a:rPr lang="en-US" dirty="0">
                <a:hlinkClick r:id="rId5" tooltip="Set theory"/>
              </a:rPr>
              <a:t>set theory</a:t>
            </a:r>
            <a:r>
              <a:rPr lang="en-US" dirty="0"/>
              <a:t>, and so one must be careful with the proper definition and semantic interpretation of a predicate.</a:t>
            </a:r>
          </a:p>
        </p:txBody>
      </p:sp>
    </p:spTree>
    <p:extLst>
      <p:ext uri="{BB962C8B-B14F-4D97-AF65-F5344CB8AC3E}">
        <p14:creationId xmlns:p14="http://schemas.microsoft.com/office/powerpoint/2010/main" val="2016670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2 </a:t>
            </a:r>
            <a:r>
              <a:rPr lang="en-US" sz="9600" b="1" dirty="0"/>
              <a:t>Predicate</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76400"/>
            <a:ext cx="6553200" cy="4343400"/>
          </a:xfrm>
        </p:spPr>
      </p:pic>
    </p:spTree>
    <p:extLst>
      <p:ext uri="{BB962C8B-B14F-4D97-AF65-F5344CB8AC3E}">
        <p14:creationId xmlns:p14="http://schemas.microsoft.com/office/powerpoint/2010/main" val="264101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solidFill>
                  <a:srgbClr val="FF0000"/>
                </a:solidFill>
              </a:rPr>
              <a:t>Truth</a:t>
            </a:r>
            <a:endParaRPr lang="en-US" sz="9600"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a:t>Logical truth</a:t>
            </a:r>
            <a:r>
              <a:rPr lang="en-US" dirty="0"/>
              <a:t> is one of the most fundamental </a:t>
            </a:r>
            <a:r>
              <a:rPr lang="en-US" dirty="0">
                <a:hlinkClick r:id="rId2" tooltip="Concept"/>
              </a:rPr>
              <a:t>concepts</a:t>
            </a:r>
            <a:r>
              <a:rPr lang="en-US" dirty="0"/>
              <a:t> in </a:t>
            </a:r>
            <a:r>
              <a:rPr lang="en-US" dirty="0">
                <a:hlinkClick r:id="rId3" tooltip="Logic"/>
              </a:rPr>
              <a:t>logic</a:t>
            </a:r>
            <a:r>
              <a:rPr lang="en-US" dirty="0"/>
              <a:t>, and there are different theories on its nature. A logical truth is a </a:t>
            </a:r>
            <a:r>
              <a:rPr lang="en-US" dirty="0">
                <a:hlinkClick r:id="rId4" tooltip="Statement (logic)"/>
              </a:rPr>
              <a:t>statement</a:t>
            </a:r>
            <a:r>
              <a:rPr lang="en-US" dirty="0"/>
              <a:t> which is true and remains true under all </a:t>
            </a:r>
            <a:r>
              <a:rPr lang="en-US" dirty="0">
                <a:hlinkClick r:id="rId5" tooltip="Interpretation (logic)"/>
              </a:rPr>
              <a:t>reinterpretations</a:t>
            </a:r>
            <a:r>
              <a:rPr lang="en-US" dirty="0"/>
              <a:t> of its components other than its </a:t>
            </a:r>
            <a:r>
              <a:rPr lang="en-US" dirty="0">
                <a:hlinkClick r:id="rId6" tooltip="Logical constant"/>
              </a:rPr>
              <a:t>logical constants</a:t>
            </a:r>
            <a:r>
              <a:rPr lang="en-US" dirty="0"/>
              <a:t>. It is a type of </a:t>
            </a:r>
            <a:r>
              <a:rPr lang="en-US" dirty="0">
                <a:hlinkClick r:id="rId7" tooltip="Analytic–synthetic distinction"/>
              </a:rPr>
              <a:t>analytic statement</a:t>
            </a:r>
            <a:r>
              <a:rPr lang="en-US" dirty="0"/>
              <a:t>. All of </a:t>
            </a:r>
            <a:r>
              <a:rPr lang="en-US" dirty="0">
                <a:hlinkClick r:id="rId8" tooltip="Philosophical logic"/>
              </a:rPr>
              <a:t>philosophical logic</a:t>
            </a:r>
            <a:r>
              <a:rPr lang="en-US" dirty="0"/>
              <a:t> can be thought of as providing accounts of the nature of logical truth, as well as </a:t>
            </a:r>
            <a:r>
              <a:rPr lang="en-US" dirty="0">
                <a:hlinkClick r:id="rId9" tooltip="Logical consequence"/>
              </a:rPr>
              <a:t>logical consequence</a:t>
            </a:r>
            <a:r>
              <a:rPr lang="en-US" dirty="0"/>
              <a:t>.</a:t>
            </a:r>
          </a:p>
        </p:txBody>
      </p:sp>
    </p:spTree>
    <p:extLst>
      <p:ext uri="{BB962C8B-B14F-4D97-AF65-F5344CB8AC3E}">
        <p14:creationId xmlns:p14="http://schemas.microsoft.com/office/powerpoint/2010/main" val="250318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2 </a:t>
            </a:r>
            <a:r>
              <a:rPr lang="en-US" sz="9600" b="1" dirty="0">
                <a:solidFill>
                  <a:srgbClr val="FF0000"/>
                </a:solidFill>
              </a:rPr>
              <a:t>Truth</a:t>
            </a:r>
            <a:endParaRPr lang="en-US" sz="9600" dirty="0"/>
          </a:p>
        </p:txBody>
      </p:sp>
      <p:sp>
        <p:nvSpPr>
          <p:cNvPr id="3" name="Content Placeholder 2"/>
          <p:cNvSpPr>
            <a:spLocks noGrp="1"/>
          </p:cNvSpPr>
          <p:nvPr>
            <p:ph idx="1"/>
          </p:nvPr>
        </p:nvSpPr>
        <p:spPr/>
        <p:txBody>
          <a:bodyPr/>
          <a:lstStyle/>
          <a:p>
            <a:pPr marL="0" indent="0">
              <a:buNone/>
            </a:pPr>
            <a:r>
              <a:rPr lang="en-US" dirty="0"/>
              <a:t>Logical truths (including </a:t>
            </a:r>
            <a:r>
              <a:rPr lang="en-US" dirty="0">
                <a:hlinkClick r:id="rId2" tooltip="Tautology (logic)"/>
              </a:rPr>
              <a:t>tautologies</a:t>
            </a:r>
            <a:r>
              <a:rPr lang="en-US" dirty="0"/>
              <a:t>) are truths which are considered to be </a:t>
            </a:r>
            <a:r>
              <a:rPr lang="en-US" b="1" dirty="0"/>
              <a:t>necessarily true</a:t>
            </a:r>
            <a:r>
              <a:rPr lang="en-US" dirty="0"/>
              <a:t>. This is to say that they are considered to be such that they could not be untrue and no situation could arise which would cause us to reject a logical truth. However, it is not universally agreed that there are any statements which are </a:t>
            </a:r>
            <a:r>
              <a:rPr lang="en-US" i="1" dirty="0"/>
              <a:t>necessarily</a:t>
            </a:r>
            <a:r>
              <a:rPr lang="en-US" dirty="0"/>
              <a:t> true</a:t>
            </a:r>
            <a:r>
              <a:rPr lang="en-US" dirty="0" smtClean="0"/>
              <a:t>.</a:t>
            </a:r>
            <a:endParaRPr lang="en-US" dirty="0"/>
          </a:p>
        </p:txBody>
      </p:sp>
    </p:spTree>
    <p:extLst>
      <p:ext uri="{BB962C8B-B14F-4D97-AF65-F5344CB8AC3E}">
        <p14:creationId xmlns:p14="http://schemas.microsoft.com/office/powerpoint/2010/main" val="4077645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3 </a:t>
            </a:r>
            <a:r>
              <a:rPr lang="en-US" sz="9600" b="1" dirty="0">
                <a:solidFill>
                  <a:srgbClr val="FF0000"/>
                </a:solidFill>
              </a:rPr>
              <a:t>Truth</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 logical truth is considered by some philosophers to be a statement which is true in all </a:t>
            </a:r>
            <a:r>
              <a:rPr lang="en-US" dirty="0">
                <a:hlinkClick r:id="rId2" tooltip="Possible world"/>
              </a:rPr>
              <a:t>possible worlds</a:t>
            </a:r>
            <a:r>
              <a:rPr lang="en-US" dirty="0"/>
              <a:t>. This is contrasted with </a:t>
            </a:r>
            <a:r>
              <a:rPr lang="en-US" dirty="0">
                <a:hlinkClick r:id="rId3" tooltip="Fact"/>
              </a:rPr>
              <a:t>facts</a:t>
            </a:r>
            <a:r>
              <a:rPr lang="en-US" dirty="0"/>
              <a:t> (which may also be referred to as </a:t>
            </a:r>
            <a:r>
              <a:rPr lang="en-US" i="1" dirty="0"/>
              <a:t>contingent claims</a:t>
            </a:r>
            <a:r>
              <a:rPr lang="en-US" dirty="0"/>
              <a:t> or </a:t>
            </a:r>
            <a:r>
              <a:rPr lang="en-US" i="1" dirty="0"/>
              <a:t>synthetic claims</a:t>
            </a:r>
            <a:r>
              <a:rPr lang="en-US" dirty="0"/>
              <a:t>) which are true in </a:t>
            </a:r>
            <a:r>
              <a:rPr lang="en-US" i="1" dirty="0"/>
              <a:t>this</a:t>
            </a:r>
            <a:r>
              <a:rPr lang="en-US" dirty="0"/>
              <a:t> world, as it has historically unfolded, but which is not true in at least one possible world, as it might have unfolded. The </a:t>
            </a:r>
            <a:r>
              <a:rPr lang="en-US" dirty="0">
                <a:hlinkClick r:id="rId4" tooltip="Proposition"/>
              </a:rPr>
              <a:t>proposition</a:t>
            </a:r>
            <a:r>
              <a:rPr lang="en-US" dirty="0"/>
              <a:t> "If p and q, then p" and the proposition "All married people are married" are logical truths because they are true due to their inherent structure and not because of any facts of the world. Later, with the rise of formal logic a logical truth was considered to be a statement which is true under all possible interpretations</a:t>
            </a:r>
            <a:r>
              <a:rPr lang="en-US" dirty="0" smtClean="0"/>
              <a:t>.</a:t>
            </a:r>
            <a:endParaRPr lang="en-US" dirty="0"/>
          </a:p>
        </p:txBody>
      </p:sp>
    </p:spTree>
    <p:extLst>
      <p:ext uri="{BB962C8B-B14F-4D97-AF65-F5344CB8AC3E}">
        <p14:creationId xmlns:p14="http://schemas.microsoft.com/office/powerpoint/2010/main" val="171800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4 </a:t>
            </a:r>
            <a:r>
              <a:rPr lang="en-US" sz="9600" b="1" dirty="0">
                <a:solidFill>
                  <a:srgbClr val="FF0000"/>
                </a:solidFill>
              </a:rPr>
              <a:t>Truth</a:t>
            </a:r>
            <a:endParaRPr lang="en-US" sz="9600" dirty="0"/>
          </a:p>
        </p:txBody>
      </p:sp>
      <p:sp>
        <p:nvSpPr>
          <p:cNvPr id="3" name="Content Placeholder 2"/>
          <p:cNvSpPr>
            <a:spLocks noGrp="1"/>
          </p:cNvSpPr>
          <p:nvPr>
            <p:ph idx="1"/>
          </p:nvPr>
        </p:nvSpPr>
        <p:spPr/>
        <p:txBody>
          <a:bodyPr/>
          <a:lstStyle/>
          <a:p>
            <a:pPr marL="0" indent="0">
              <a:buNone/>
            </a:pPr>
            <a:r>
              <a:rPr lang="en-US" dirty="0"/>
              <a:t>The existence of logical truths has been put forward by </a:t>
            </a:r>
            <a:r>
              <a:rPr lang="en-US" dirty="0">
                <a:hlinkClick r:id="rId2" tooltip="Rationalist"/>
              </a:rPr>
              <a:t>rationalist</a:t>
            </a:r>
            <a:r>
              <a:rPr lang="en-US" dirty="0"/>
              <a:t> philosophers as an objection to </a:t>
            </a:r>
            <a:r>
              <a:rPr lang="en-US" dirty="0">
                <a:hlinkClick r:id="rId3" tooltip="Empiricism"/>
              </a:rPr>
              <a:t>empiricism</a:t>
            </a:r>
            <a:r>
              <a:rPr lang="en-US" dirty="0"/>
              <a:t> because they hold that it is impossible to account for our </a:t>
            </a:r>
            <a:r>
              <a:rPr lang="en-US" dirty="0">
                <a:hlinkClick r:id="rId4" tooltip="Knowledge"/>
              </a:rPr>
              <a:t>knowledge</a:t>
            </a:r>
            <a:r>
              <a:rPr lang="en-US" dirty="0"/>
              <a:t> of logical truths on empiricist grounds. Empiricists commonly respond to this objection by arguing that logical truths (which they usually deem to be mere tautologies), are analytic and thus do not purport to describe the world</a:t>
            </a:r>
            <a:r>
              <a:rPr lang="en-US" dirty="0" smtClean="0"/>
              <a:t>.</a:t>
            </a:r>
            <a:endParaRPr lang="en-US" dirty="0"/>
          </a:p>
        </p:txBody>
      </p:sp>
    </p:spTree>
    <p:extLst>
      <p:ext uri="{BB962C8B-B14F-4D97-AF65-F5344CB8AC3E}">
        <p14:creationId xmlns:p14="http://schemas.microsoft.com/office/powerpoint/2010/main" val="390118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Truth Table</a:t>
            </a:r>
            <a:endParaRPr lang="en-US" sz="9600" dirty="0"/>
          </a:p>
        </p:txBody>
      </p:sp>
      <p:sp>
        <p:nvSpPr>
          <p:cNvPr id="3" name="Content Placeholder 2"/>
          <p:cNvSpPr>
            <a:spLocks noGrp="1"/>
          </p:cNvSpPr>
          <p:nvPr>
            <p:ph idx="1"/>
          </p:nvPr>
        </p:nvSpPr>
        <p:spPr/>
        <p:txBody>
          <a:bodyPr/>
          <a:lstStyle/>
          <a:p>
            <a:pPr marL="0" indent="0">
              <a:buNone/>
            </a:pPr>
            <a:r>
              <a:rPr lang="en-US" dirty="0" smtClean="0"/>
              <a:t>A truth table is a two-dimensional array with columns. The first columns correspond to the possible values of inputs, and the last column to the operation being performed. The rows list all possible combinations of inputs together with the corresponding outputs. For example, the following truth table shows the result of the binary </a:t>
            </a:r>
            <a:r>
              <a:rPr lang="en-US" dirty="0" smtClean="0">
                <a:hlinkClick r:id="rId2"/>
              </a:rPr>
              <a:t>AND</a:t>
            </a:r>
            <a:r>
              <a:rPr lang="en-US" dirty="0" smtClean="0"/>
              <a:t> operator acting on two inputs and , each of which may be true or false.</a:t>
            </a:r>
            <a:endParaRPr lang="en-US" dirty="0"/>
          </a:p>
        </p:txBody>
      </p:sp>
    </p:spTree>
    <p:extLst>
      <p:ext uri="{BB962C8B-B14F-4D97-AF65-F5344CB8AC3E}">
        <p14:creationId xmlns:p14="http://schemas.microsoft.com/office/powerpoint/2010/main" val="3727323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2665</Words>
  <Application>Microsoft Office PowerPoint</Application>
  <PresentationFormat>On-screen Show (4:3)</PresentationFormat>
  <Paragraphs>96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2 Lecture in math</vt:lpstr>
      <vt:lpstr>Logic of math</vt:lpstr>
      <vt:lpstr>2 Logic of math</vt:lpstr>
      <vt:lpstr>3 Logic of math</vt:lpstr>
      <vt:lpstr>Truth</vt:lpstr>
      <vt:lpstr>2 Truth</vt:lpstr>
      <vt:lpstr>3 Truth</vt:lpstr>
      <vt:lpstr>4 Truth</vt:lpstr>
      <vt:lpstr>Truth Table</vt:lpstr>
      <vt:lpstr>Truth Table</vt:lpstr>
      <vt:lpstr>Operand</vt:lpstr>
      <vt:lpstr>2 Operand</vt:lpstr>
      <vt:lpstr>Logical connective</vt:lpstr>
      <vt:lpstr>2 Logical connective</vt:lpstr>
      <vt:lpstr>Rule of inference</vt:lpstr>
      <vt:lpstr>2 Rule of inference</vt:lpstr>
      <vt:lpstr>3 Rule of inference</vt:lpstr>
      <vt:lpstr>Negation</vt:lpstr>
      <vt:lpstr>Conjunction</vt:lpstr>
      <vt:lpstr>Disjunction</vt:lpstr>
      <vt:lpstr>Exclusive or</vt:lpstr>
      <vt:lpstr>Tautology</vt:lpstr>
      <vt:lpstr>Tautology</vt:lpstr>
      <vt:lpstr>Contradiction</vt:lpstr>
      <vt:lpstr>Contradiction</vt:lpstr>
      <vt:lpstr>Contingency</vt:lpstr>
      <vt:lpstr>Contingency</vt:lpstr>
      <vt:lpstr>Logical consequence</vt:lpstr>
      <vt:lpstr>Proposition</vt:lpstr>
      <vt:lpstr>Proposition</vt:lpstr>
      <vt:lpstr>Propositional logic</vt:lpstr>
      <vt:lpstr>Premise</vt:lpstr>
      <vt:lpstr>2 Premise</vt:lpstr>
      <vt:lpstr>Argument</vt:lpstr>
      <vt:lpstr>2 Argument</vt:lpstr>
      <vt:lpstr>3 Argument</vt:lpstr>
      <vt:lpstr>4 Argument</vt:lpstr>
      <vt:lpstr>De Morgan's laws</vt:lpstr>
      <vt:lpstr>De Morgan's laws</vt:lpstr>
      <vt:lpstr>Boolean algebra</vt:lpstr>
      <vt:lpstr>Predicate</vt:lpstr>
      <vt:lpstr>2 Predicate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Lecture in math</dc:title>
  <dc:creator>LENOVO</dc:creator>
  <cp:lastModifiedBy>LENOVO</cp:lastModifiedBy>
  <cp:revision>50</cp:revision>
  <dcterms:created xsi:type="dcterms:W3CDTF">2014-09-30T22:23:15Z</dcterms:created>
  <dcterms:modified xsi:type="dcterms:W3CDTF">2014-10-01T04:45:03Z</dcterms:modified>
</cp:coreProperties>
</file>