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2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0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2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9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2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0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6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3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5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5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5A327-3C09-4EA3-AA7B-D02A2574EF6E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6294-DFEA-4555-BC3F-A183FA9F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1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t_theory" TargetMode="External"/><Relationship Id="rId7" Type="http://schemas.openxmlformats.org/officeDocument/2006/relationships/hyperlink" Target="http://en.wikipedia.org/wiki/The_Paradoxes_of_the_Infinite" TargetMode="External"/><Relationship Id="rId2" Type="http://schemas.openxmlformats.org/officeDocument/2006/relationships/hyperlink" Target="http://en.wikipedia.org/wiki/Mathematical_obje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Bernard_Bolzano" TargetMode="External"/><Relationship Id="rId5" Type="http://schemas.openxmlformats.org/officeDocument/2006/relationships/hyperlink" Target="http://en.wikipedia.org/wiki/Venn_diagram" TargetMode="External"/><Relationship Id="rId4" Type="http://schemas.openxmlformats.org/officeDocument/2006/relationships/hyperlink" Target="http://en.wikipedia.org/wiki/Mathematics_educatio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ree_(set_theory)" TargetMode="External"/><Relationship Id="rId13" Type="http://schemas.openxmlformats.org/officeDocument/2006/relationships/hyperlink" Target="http://en.wikipedia.org/wiki/Inductive_reasoning" TargetMode="External"/><Relationship Id="rId3" Type="http://schemas.openxmlformats.org/officeDocument/2006/relationships/hyperlink" Target="http://en.wikipedia.org/wiki/Natural_number" TargetMode="External"/><Relationship Id="rId7" Type="http://schemas.openxmlformats.org/officeDocument/2006/relationships/hyperlink" Target="http://en.wikipedia.org/wiki/Well-founded" TargetMode="External"/><Relationship Id="rId12" Type="http://schemas.openxmlformats.org/officeDocument/2006/relationships/hyperlink" Target="http://en.wikipedia.org/wiki/Recursion" TargetMode="External"/><Relationship Id="rId2" Type="http://schemas.openxmlformats.org/officeDocument/2006/relationships/hyperlink" Target="http://en.wikipedia.org/wiki/Mathematical_proof" TargetMode="External"/><Relationship Id="rId16" Type="http://schemas.openxmlformats.org/officeDocument/2006/relationships/hyperlink" Target="http://en.wikipedia.org/wiki/Deductive_reason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ule_of_inference" TargetMode="External"/><Relationship Id="rId11" Type="http://schemas.openxmlformats.org/officeDocument/2006/relationships/hyperlink" Target="http://en.wikipedia.org/wiki/Computer_science" TargetMode="External"/><Relationship Id="rId5" Type="http://schemas.openxmlformats.org/officeDocument/2006/relationships/hyperlink" Target="http://en.wikipedia.org/wiki/Material_conditional" TargetMode="External"/><Relationship Id="rId15" Type="http://schemas.openxmlformats.org/officeDocument/2006/relationships/hyperlink" Target="http://en.wikipedia.org/wiki/Inference_rule" TargetMode="External"/><Relationship Id="rId10" Type="http://schemas.openxmlformats.org/officeDocument/2006/relationships/hyperlink" Target="http://en.wikipedia.org/wiki/Mathematical_logic" TargetMode="External"/><Relationship Id="rId4" Type="http://schemas.openxmlformats.org/officeDocument/2006/relationships/hyperlink" Target="http://en.wikipedia.org/wiki/Direct_proof" TargetMode="External"/><Relationship Id="rId9" Type="http://schemas.openxmlformats.org/officeDocument/2006/relationships/hyperlink" Target="http://en.wikipedia.org/wiki/Structural_induction" TargetMode="External"/><Relationship Id="rId14" Type="http://schemas.openxmlformats.org/officeDocument/2006/relationships/hyperlink" Target="http://en.wikipedia.org/wiki/Problem_of_induc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gical_argument" TargetMode="External"/><Relationship Id="rId2" Type="http://schemas.openxmlformats.org/officeDocument/2006/relationships/hyperlink" Target="http://en.wikipedia.org/wiki/Greek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ropositions" TargetMode="External"/><Relationship Id="rId5" Type="http://schemas.openxmlformats.org/officeDocument/2006/relationships/hyperlink" Target="http://en.wikipedia.org/wiki/Logical_consequence" TargetMode="External"/><Relationship Id="rId4" Type="http://schemas.openxmlformats.org/officeDocument/2006/relationships/hyperlink" Target="http://en.wikipedia.org/wiki/Deductive_reason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mediate_inference" TargetMode="External"/><Relationship Id="rId2" Type="http://schemas.openxmlformats.org/officeDocument/2006/relationships/hyperlink" Target="http://en.wikipedia.org/wiki/Conditional_senten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Conversion_(logic)" TargetMode="External"/><Relationship Id="rId4" Type="http://schemas.openxmlformats.org/officeDocument/2006/relationships/hyperlink" Target="http://en.wikipedia.org/wiki/Contrapositiv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tegorical_proposition" TargetMode="External"/><Relationship Id="rId2" Type="http://schemas.openxmlformats.org/officeDocument/2006/relationships/hyperlink" Target="http://en.wikipedia.org/wiki/Material_condition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Obversion" TargetMode="External"/><Relationship Id="rId5" Type="http://schemas.openxmlformats.org/officeDocument/2006/relationships/hyperlink" Target="http://en.wikipedia.org/wiki/Contraposition" TargetMode="External"/><Relationship Id="rId4" Type="http://schemas.openxmlformats.org/officeDocument/2006/relationships/hyperlink" Target="http://en.wikipedia.org/wiki/Logical_consequenc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lation_(mathematics)" TargetMode="External"/><Relationship Id="rId2" Type="http://schemas.openxmlformats.org/officeDocument/2006/relationships/hyperlink" Target="http://en.wikipedia.org/wiki/Boolean-valued_func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et_theory" TargetMode="External"/><Relationship Id="rId4" Type="http://schemas.openxmlformats.org/officeDocument/2006/relationships/hyperlink" Target="http://en.wikipedia.org/wiki/Indicator_functi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gically_equivalent" TargetMode="External"/><Relationship Id="rId2" Type="http://schemas.openxmlformats.org/officeDocument/2006/relationships/hyperlink" Target="http://en.wikipedia.org/wiki/Conditional_stat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Conversion_%28logic%29" TargetMode="External"/><Relationship Id="rId4" Type="http://schemas.openxmlformats.org/officeDocument/2006/relationships/hyperlink" Target="http://en.wikipedia.org/wiki/Inverse_%28logic%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/>
              <a:t>3 Lecture in math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Sets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Induction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Syllogism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Inversion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Conversion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Diversion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Predicate </a:t>
            </a:r>
          </a:p>
        </p:txBody>
      </p:sp>
    </p:spTree>
    <p:extLst>
      <p:ext uri="{BB962C8B-B14F-4D97-AF65-F5344CB8AC3E}">
        <p14:creationId xmlns:p14="http://schemas.microsoft.com/office/powerpoint/2010/main" val="97796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 smtClean="0"/>
              <a:t>set</a:t>
            </a:r>
            <a:r>
              <a:rPr lang="en-US" dirty="0" smtClean="0"/>
              <a:t> is a collection of distinct objects, considered as an </a:t>
            </a:r>
            <a:r>
              <a:rPr lang="en-US" dirty="0" smtClean="0">
                <a:hlinkClick r:id="rId2" tooltip="Mathematical object"/>
              </a:rPr>
              <a:t>object</a:t>
            </a:r>
            <a:r>
              <a:rPr lang="en-US" dirty="0" smtClean="0"/>
              <a:t> in its own right. For example, the numbers 2, 4, and 6 are distinct objects when considered separately, but when they are considered collectively they form a single set of size three, written {2,4,6}. Sets are one of the most fundamental concepts in mathematics. Developed at the end of the 19th century, </a:t>
            </a:r>
            <a:r>
              <a:rPr lang="en-US" dirty="0" smtClean="0">
                <a:hlinkClick r:id="rId3" tooltip="Set theory"/>
              </a:rPr>
              <a:t>set theory</a:t>
            </a:r>
            <a:r>
              <a:rPr lang="en-US" dirty="0" smtClean="0"/>
              <a:t> is now a ubiquitous part of mathematics, and can be used as a foundation from which nearly all of mathematics can be derived. In </a:t>
            </a:r>
            <a:r>
              <a:rPr lang="en-US" dirty="0" smtClean="0">
                <a:hlinkClick r:id="rId4" tooltip="Mathematics education"/>
              </a:rPr>
              <a:t>mathematics education</a:t>
            </a:r>
            <a:r>
              <a:rPr lang="en-US" dirty="0" smtClean="0"/>
              <a:t>, elementary topics such as </a:t>
            </a:r>
            <a:r>
              <a:rPr lang="en-US" dirty="0" smtClean="0">
                <a:hlinkClick r:id="rId5" tooltip="Venn diagram"/>
              </a:rPr>
              <a:t>Venn diagrams</a:t>
            </a:r>
            <a:r>
              <a:rPr lang="en-US" dirty="0" smtClean="0"/>
              <a:t> are taught at a young age, while more advanced concepts are taught as part of a university degree. The German word </a:t>
            </a:r>
            <a:r>
              <a:rPr lang="en-US" i="1" dirty="0" err="1" smtClean="0"/>
              <a:t>Menge</a:t>
            </a:r>
            <a:r>
              <a:rPr lang="en-US" dirty="0" smtClean="0"/>
              <a:t>, rendered as "set" in English, was coined by </a:t>
            </a:r>
            <a:r>
              <a:rPr lang="en-US" dirty="0" smtClean="0">
                <a:hlinkClick r:id="rId6" tooltip="Bernard Bolzano"/>
              </a:rPr>
              <a:t>Bernard Bolzano</a:t>
            </a:r>
            <a:r>
              <a:rPr lang="en-US" dirty="0" smtClean="0"/>
              <a:t> in his work </a:t>
            </a:r>
            <a:r>
              <a:rPr lang="en-US" i="1" dirty="0" smtClean="0">
                <a:hlinkClick r:id="rId7" tooltip="The Paradoxes of the Infinite"/>
              </a:rPr>
              <a:t>The Paradoxes of the Infinite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6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Mathematical induction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Mathematical induction</a:t>
            </a:r>
            <a:r>
              <a:rPr lang="en-US" dirty="0" smtClean="0"/>
              <a:t> is a method of </a:t>
            </a:r>
            <a:r>
              <a:rPr lang="en-US" dirty="0" smtClean="0">
                <a:hlinkClick r:id="rId2" tooltip="Mathematical proof"/>
              </a:rPr>
              <a:t>mathematical proof</a:t>
            </a:r>
            <a:r>
              <a:rPr lang="en-US" dirty="0" smtClean="0"/>
              <a:t> typically used to establish a given statement for all </a:t>
            </a:r>
            <a:r>
              <a:rPr lang="en-US" dirty="0" smtClean="0">
                <a:hlinkClick r:id="rId3" tooltip="Natural number"/>
              </a:rPr>
              <a:t>natural numbers</a:t>
            </a:r>
            <a:r>
              <a:rPr lang="en-US" dirty="0" smtClean="0"/>
              <a:t>. It is a form of </a:t>
            </a:r>
            <a:r>
              <a:rPr lang="en-US" dirty="0" smtClean="0">
                <a:hlinkClick r:id="rId4" tooltip="Direct proof"/>
              </a:rPr>
              <a:t>direct proof</a:t>
            </a:r>
            <a:r>
              <a:rPr lang="en-US" dirty="0" smtClean="0"/>
              <a:t>, and it is done in two steps. The first step, known as the </a:t>
            </a:r>
            <a:r>
              <a:rPr lang="en-US" b="1" dirty="0" smtClean="0"/>
              <a:t>base case</a:t>
            </a:r>
            <a:r>
              <a:rPr lang="en-US" dirty="0" smtClean="0"/>
              <a:t>, is to prove the given statement for the first natural number. The second step, known as the </a:t>
            </a:r>
            <a:r>
              <a:rPr lang="en-US" b="1" dirty="0" smtClean="0"/>
              <a:t>inductive step</a:t>
            </a:r>
            <a:r>
              <a:rPr lang="en-US" dirty="0" smtClean="0"/>
              <a:t>, is to prove that the given statement for any one natural number </a:t>
            </a:r>
            <a:r>
              <a:rPr lang="en-US" dirty="0" smtClean="0">
                <a:hlinkClick r:id="rId5" tooltip="Material conditional"/>
              </a:rPr>
              <a:t>implies</a:t>
            </a:r>
            <a:r>
              <a:rPr lang="en-US" dirty="0" smtClean="0"/>
              <a:t> the given statement for the next natural number. From these two steps, mathematical induction is the </a:t>
            </a:r>
            <a:r>
              <a:rPr lang="en-US" dirty="0" smtClean="0">
                <a:hlinkClick r:id="rId6" tooltip="Rule of inference"/>
              </a:rPr>
              <a:t>rule</a:t>
            </a:r>
            <a:r>
              <a:rPr lang="en-US" dirty="0" smtClean="0"/>
              <a:t> from which we infer that the given statement is established for all natural numbers.</a:t>
            </a:r>
          </a:p>
          <a:p>
            <a:pPr marL="0" indent="0">
              <a:buNone/>
            </a:pPr>
            <a:r>
              <a:rPr lang="en-US" dirty="0" smtClean="0"/>
              <a:t>The method can be extended to prove statements about more general </a:t>
            </a:r>
            <a:r>
              <a:rPr lang="en-US" dirty="0" smtClean="0">
                <a:hlinkClick r:id="rId7" tooltip="Well-founded"/>
              </a:rPr>
              <a:t>well-founded</a:t>
            </a:r>
            <a:r>
              <a:rPr lang="en-US" dirty="0" smtClean="0"/>
              <a:t> structures, such as </a:t>
            </a:r>
            <a:r>
              <a:rPr lang="en-US" dirty="0" smtClean="0">
                <a:hlinkClick r:id="rId8" tooltip="Tree (set theory)"/>
              </a:rPr>
              <a:t>trees</a:t>
            </a:r>
            <a:r>
              <a:rPr lang="en-US" dirty="0" smtClean="0"/>
              <a:t>; this generalization, known as </a:t>
            </a:r>
            <a:r>
              <a:rPr lang="en-US" dirty="0" smtClean="0">
                <a:hlinkClick r:id="rId9" tooltip="Structural induction"/>
              </a:rPr>
              <a:t>structural induction</a:t>
            </a:r>
            <a:r>
              <a:rPr lang="en-US" dirty="0" smtClean="0"/>
              <a:t>, is used in </a:t>
            </a:r>
            <a:r>
              <a:rPr lang="en-US" dirty="0" smtClean="0">
                <a:hlinkClick r:id="rId10" tooltip="Mathematical logic"/>
              </a:rPr>
              <a:t>mathematical logic</a:t>
            </a:r>
            <a:r>
              <a:rPr lang="en-US" dirty="0" smtClean="0"/>
              <a:t> and </a:t>
            </a:r>
            <a:r>
              <a:rPr lang="en-US" dirty="0" smtClean="0">
                <a:hlinkClick r:id="rId11" tooltip="Computer science"/>
              </a:rPr>
              <a:t>computer science</a:t>
            </a:r>
            <a:r>
              <a:rPr lang="en-US" dirty="0" smtClean="0"/>
              <a:t>. Mathematical induction in this extended sense is closely related to </a:t>
            </a:r>
            <a:r>
              <a:rPr lang="en-US" dirty="0" smtClean="0">
                <a:hlinkClick r:id="rId12" tooltip="Recursion"/>
              </a:rPr>
              <a:t>recursion</a:t>
            </a:r>
            <a:r>
              <a:rPr lang="en-US" dirty="0" smtClean="0"/>
              <a:t>. Mathematical induction, in some form, is the foundation of all correctness proofs for computer programs.</a:t>
            </a:r>
          </a:p>
          <a:p>
            <a:pPr marL="0" indent="0">
              <a:buNone/>
            </a:pPr>
            <a:r>
              <a:rPr lang="en-US" dirty="0" smtClean="0"/>
              <a:t>Although its namesake may suggest otherwise, mathematical induction should not be misconstrued as a form of </a:t>
            </a:r>
            <a:r>
              <a:rPr lang="en-US" dirty="0" smtClean="0">
                <a:hlinkClick r:id="rId13" tooltip="Inductive reasoning"/>
              </a:rPr>
              <a:t>inductive reasoning</a:t>
            </a:r>
            <a:r>
              <a:rPr lang="en-US" dirty="0" smtClean="0"/>
              <a:t> (also see </a:t>
            </a:r>
            <a:r>
              <a:rPr lang="en-US" dirty="0" smtClean="0">
                <a:hlinkClick r:id="rId14" tooltip="Problem of induction"/>
              </a:rPr>
              <a:t>Problem of induction</a:t>
            </a:r>
            <a:r>
              <a:rPr lang="en-US" dirty="0" smtClean="0"/>
              <a:t>). Mathematical induction is an </a:t>
            </a:r>
            <a:r>
              <a:rPr lang="en-US" dirty="0" smtClean="0">
                <a:hlinkClick r:id="rId15" tooltip="Inference rule"/>
              </a:rPr>
              <a:t>inference rule</a:t>
            </a:r>
            <a:r>
              <a:rPr lang="en-US" dirty="0" smtClean="0"/>
              <a:t> used in proofs. In mathematics, proofs including those using mathematical induction are examples of </a:t>
            </a:r>
            <a:r>
              <a:rPr lang="en-US" dirty="0" smtClean="0">
                <a:hlinkClick r:id="rId16" tooltip="Deductive reasoning"/>
              </a:rPr>
              <a:t>deductive reasoning</a:t>
            </a:r>
            <a:r>
              <a:rPr lang="en-US" dirty="0" smtClean="0"/>
              <a:t> and inductive reasoning is excluded from proofs.</a:t>
            </a:r>
          </a:p>
        </p:txBody>
      </p:sp>
    </p:spTree>
    <p:extLst>
      <p:ext uri="{BB962C8B-B14F-4D97-AF65-F5344CB8AC3E}">
        <p14:creationId xmlns:p14="http://schemas.microsoft.com/office/powerpoint/2010/main" val="357353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/>
              <a:t>Syllogism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syllogism</a:t>
            </a:r>
            <a:r>
              <a:rPr lang="en-US" dirty="0" smtClean="0"/>
              <a:t> (</a:t>
            </a:r>
            <a:r>
              <a:rPr lang="en-US" dirty="0" smtClean="0">
                <a:hlinkClick r:id="rId2" tooltip="Greek language"/>
              </a:rPr>
              <a:t>Greek</a:t>
            </a:r>
            <a:r>
              <a:rPr lang="en-US" dirty="0" smtClean="0"/>
              <a:t>: </a:t>
            </a:r>
            <a:r>
              <a:rPr lang="en-US" dirty="0" err="1" smtClean="0"/>
              <a:t>συλλογισμός</a:t>
            </a:r>
            <a:r>
              <a:rPr lang="en-US" dirty="0" smtClean="0"/>
              <a:t> – </a:t>
            </a:r>
            <a:r>
              <a:rPr lang="en-US" i="1" dirty="0" err="1" smtClean="0"/>
              <a:t>syllogismos</a:t>
            </a:r>
            <a:r>
              <a:rPr lang="en-US" dirty="0" smtClean="0"/>
              <a:t> – "conclusion," "inference") is a kind of </a:t>
            </a:r>
            <a:r>
              <a:rPr lang="en-US" dirty="0" smtClean="0">
                <a:hlinkClick r:id="rId3" tooltip="Logical argument"/>
              </a:rPr>
              <a:t>logical argument</a:t>
            </a:r>
            <a:r>
              <a:rPr lang="en-US" dirty="0" smtClean="0"/>
              <a:t> that applies </a:t>
            </a:r>
            <a:r>
              <a:rPr lang="en-US" dirty="0" smtClean="0">
                <a:hlinkClick r:id="rId4" tooltip="Deductive reasoning"/>
              </a:rPr>
              <a:t>deductive reasoning</a:t>
            </a:r>
            <a:r>
              <a:rPr lang="en-US" dirty="0" smtClean="0"/>
              <a:t> to arrive at a </a:t>
            </a:r>
            <a:r>
              <a:rPr lang="en-US" dirty="0" smtClean="0">
                <a:hlinkClick r:id="rId5" tooltip="Logical consequence"/>
              </a:rPr>
              <a:t>conclusion</a:t>
            </a:r>
            <a:r>
              <a:rPr lang="en-US" dirty="0" smtClean="0"/>
              <a:t> based on two or more </a:t>
            </a:r>
            <a:r>
              <a:rPr lang="en-US" dirty="0" smtClean="0">
                <a:hlinkClick r:id="rId6" tooltip="Propositions"/>
              </a:rPr>
              <a:t>propositions</a:t>
            </a:r>
            <a:r>
              <a:rPr lang="en-US" dirty="0" smtClean="0"/>
              <a:t> that are asserted or assumed to be true.</a:t>
            </a:r>
          </a:p>
          <a:p>
            <a:pPr marL="0" indent="0">
              <a:buNone/>
            </a:pPr>
            <a:r>
              <a:rPr lang="en-US" dirty="0" smtClean="0"/>
              <a:t>In its earliest form, defined by Aristotle, from the combination of a general statement (the major premise) and a specific statement (the minor premise), a conclusion is deduced. For example, knowing that all men are mortal (major premise) and that Socrates is a man (minor premise), we may validly conclude that Socrates is mortal. Syllogistic arguments are usually represented in a three-line form (without sentence-terminating periods):</a:t>
            </a:r>
          </a:p>
          <a:p>
            <a:pPr marL="0" indent="0">
              <a:buNone/>
            </a:pPr>
            <a:r>
              <a:rPr lang="en-US" dirty="0" smtClean="0"/>
              <a:t>All men are mortal.</a:t>
            </a:r>
          </a:p>
          <a:p>
            <a:pPr marL="0" indent="0">
              <a:buNone/>
            </a:pPr>
            <a:r>
              <a:rPr lang="en-US" dirty="0" smtClean="0"/>
              <a:t>Socrates is a man.</a:t>
            </a:r>
          </a:p>
          <a:p>
            <a:pPr marL="0" indent="0">
              <a:buNone/>
            </a:pPr>
            <a:r>
              <a:rPr lang="en-US" dirty="0" smtClean="0"/>
              <a:t>Therefore, Socrates is mortal.</a:t>
            </a:r>
          </a:p>
          <a:p>
            <a:pPr marL="0" indent="0">
              <a:buNone/>
            </a:pPr>
            <a:r>
              <a:rPr lang="en-US" dirty="0" smtClean="0"/>
              <a:t>The word "therefore" is usually either omitted or replaced by the symbol "∴"</a:t>
            </a:r>
          </a:p>
        </p:txBody>
      </p:sp>
    </p:spTree>
    <p:extLst>
      <p:ext uri="{BB962C8B-B14F-4D97-AF65-F5344CB8AC3E}">
        <p14:creationId xmlns:p14="http://schemas.microsoft.com/office/powerpoint/2010/main" val="312273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b="1" dirty="0" smtClean="0"/>
              <a:t>inverse</a:t>
            </a:r>
            <a:r>
              <a:rPr lang="en-US" dirty="0" smtClean="0"/>
              <a:t> is a type of </a:t>
            </a:r>
            <a:r>
              <a:rPr lang="en-US" dirty="0" smtClean="0">
                <a:hlinkClick r:id="rId2" tooltip="Conditional sentence"/>
              </a:rPr>
              <a:t>conditional sentence</a:t>
            </a:r>
            <a:r>
              <a:rPr lang="en-US" dirty="0" smtClean="0"/>
              <a:t> which is an </a:t>
            </a:r>
            <a:r>
              <a:rPr lang="en-US" dirty="0" smtClean="0">
                <a:hlinkClick r:id="rId3" tooltip="Immediate inference"/>
              </a:rPr>
              <a:t>immediate inference</a:t>
            </a:r>
            <a:r>
              <a:rPr lang="en-US" dirty="0" smtClean="0"/>
              <a:t> made from another conditional sentence. Any conditional sentence has an inverse: the </a:t>
            </a:r>
            <a:r>
              <a:rPr lang="en-US" dirty="0" smtClean="0">
                <a:hlinkClick r:id="rId4" tooltip="Contrapositive"/>
              </a:rPr>
              <a:t>contrapositive</a:t>
            </a:r>
            <a:r>
              <a:rPr lang="en-US" dirty="0" smtClean="0"/>
              <a:t> of the </a:t>
            </a:r>
            <a:r>
              <a:rPr lang="en-US" dirty="0" smtClean="0">
                <a:hlinkClick r:id="rId5" tooltip="Conversion (logic)"/>
              </a:rPr>
              <a:t>converse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1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converse</a:t>
            </a:r>
            <a:r>
              <a:rPr lang="en-US" dirty="0" smtClean="0"/>
              <a:t> of a categorical or implicational statement is the result of reversing its two parts. For the </a:t>
            </a:r>
            <a:r>
              <a:rPr lang="en-US" dirty="0" smtClean="0">
                <a:hlinkClick r:id="rId2" tooltip="Material conditional"/>
              </a:rPr>
              <a:t>implication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→ </a:t>
            </a:r>
            <a:r>
              <a:rPr lang="en-US" i="1" dirty="0" smtClean="0"/>
              <a:t>Q</a:t>
            </a:r>
            <a:r>
              <a:rPr lang="en-US" dirty="0" smtClean="0"/>
              <a:t>, the converse is </a:t>
            </a:r>
            <a:r>
              <a:rPr lang="en-US" i="1" dirty="0" smtClean="0"/>
              <a:t>Q</a:t>
            </a:r>
            <a:r>
              <a:rPr lang="en-US" dirty="0" smtClean="0"/>
              <a:t> → </a:t>
            </a:r>
            <a:r>
              <a:rPr lang="en-US" i="1" dirty="0" smtClean="0"/>
              <a:t>P</a:t>
            </a:r>
            <a:r>
              <a:rPr lang="en-US" dirty="0" smtClean="0"/>
              <a:t>. For the </a:t>
            </a:r>
            <a:r>
              <a:rPr lang="en-US" dirty="0" smtClean="0">
                <a:hlinkClick r:id="rId3" tooltip="Categorical proposition"/>
              </a:rPr>
              <a:t>categorical proposition</a:t>
            </a:r>
            <a:r>
              <a:rPr lang="en-US" dirty="0" smtClean="0"/>
              <a:t> </a:t>
            </a:r>
            <a:r>
              <a:rPr lang="en-US" i="1" dirty="0" smtClean="0"/>
              <a:t>All S is P</a:t>
            </a:r>
            <a:r>
              <a:rPr lang="en-US" dirty="0" smtClean="0"/>
              <a:t>, the converse is </a:t>
            </a:r>
            <a:r>
              <a:rPr lang="en-US" i="1" dirty="0" smtClean="0"/>
              <a:t>All P is S</a:t>
            </a:r>
            <a:r>
              <a:rPr lang="en-US" dirty="0" smtClean="0"/>
              <a:t>. In neither case does the converse </a:t>
            </a:r>
            <a:r>
              <a:rPr lang="en-US" dirty="0" smtClean="0">
                <a:hlinkClick r:id="rId4" tooltip="Logical consequence"/>
              </a:rPr>
              <a:t>necessarily follow</a:t>
            </a:r>
            <a:r>
              <a:rPr lang="en-US" dirty="0" smtClean="0"/>
              <a:t> from the original statement. The categorical converse of a statement is contrasted with the </a:t>
            </a:r>
            <a:r>
              <a:rPr lang="en-US" dirty="0" smtClean="0">
                <a:hlinkClick r:id="rId5" tooltip="Contraposition"/>
              </a:rPr>
              <a:t>contrapositive</a:t>
            </a:r>
            <a:r>
              <a:rPr lang="en-US" dirty="0" smtClean="0"/>
              <a:t> and the </a:t>
            </a:r>
            <a:r>
              <a:rPr lang="en-US" dirty="0" smtClean="0">
                <a:hlinkClick r:id="rId6" tooltip="Obversion"/>
              </a:rPr>
              <a:t>obverse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7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smtClean="0"/>
              <a:t> </a:t>
            </a:r>
            <a:r>
              <a:rPr lang="en-US" b="1" dirty="0" smtClean="0"/>
              <a:t>predicate</a:t>
            </a:r>
            <a:r>
              <a:rPr lang="en-US" dirty="0" smtClean="0"/>
              <a:t> is commonly understood to be a </a:t>
            </a:r>
            <a:r>
              <a:rPr lang="en-US" dirty="0" smtClean="0">
                <a:hlinkClick r:id="rId2" tooltip="Boolean-valued function"/>
              </a:rPr>
              <a:t>Boolean-valued function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: </a:t>
            </a:r>
            <a:r>
              <a:rPr lang="en-US" i="1" dirty="0" smtClean="0"/>
              <a:t>X</a:t>
            </a:r>
            <a:r>
              <a:rPr lang="en-US" dirty="0" smtClean="0"/>
              <a:t>→ {true, false}, called the predicate on </a:t>
            </a:r>
            <a:r>
              <a:rPr lang="en-US" i="1" dirty="0" smtClean="0"/>
              <a:t>X</a:t>
            </a:r>
            <a:r>
              <a:rPr lang="en-US" dirty="0" smtClean="0"/>
              <a:t>. However, predicates have many different uses and interpretations in mathematics and logic, and their precise definition, meaning and use will vary from theory to theory. So, for example, when a theory defines the concept of a </a:t>
            </a:r>
            <a:r>
              <a:rPr lang="en-US" dirty="0" smtClean="0">
                <a:hlinkClick r:id="rId3" tooltip="Relation (mathematics)"/>
              </a:rPr>
              <a:t>relation</a:t>
            </a:r>
            <a:r>
              <a:rPr lang="en-US" dirty="0" smtClean="0"/>
              <a:t>, then a predicate is simply the </a:t>
            </a:r>
            <a:r>
              <a:rPr lang="en-US" dirty="0" smtClean="0">
                <a:hlinkClick r:id="rId4" tooltip="Indicator function"/>
              </a:rPr>
              <a:t>characteristic function</a:t>
            </a:r>
            <a:r>
              <a:rPr lang="en-US" dirty="0" smtClean="0"/>
              <a:t> or the </a:t>
            </a:r>
            <a:r>
              <a:rPr lang="en-US" dirty="0" smtClean="0">
                <a:hlinkClick r:id="rId4" tooltip="Indicator function"/>
              </a:rPr>
              <a:t>indicator function</a:t>
            </a:r>
            <a:r>
              <a:rPr lang="en-US" dirty="0" smtClean="0"/>
              <a:t> of a relation. However, not all theories have relations, or are founded on </a:t>
            </a:r>
            <a:r>
              <a:rPr lang="en-US" dirty="0" smtClean="0">
                <a:hlinkClick r:id="rId5" tooltip="Set theory"/>
              </a:rPr>
              <a:t>set theory</a:t>
            </a:r>
            <a:r>
              <a:rPr lang="en-US" dirty="0" smtClean="0"/>
              <a:t>, and so one must be careful with the proper definition and semantic interpretation of a predicate.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8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/>
              <a:t>Contraposition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Contraposition</a:t>
            </a:r>
            <a:r>
              <a:rPr lang="en-US" dirty="0" smtClean="0"/>
              <a:t> </a:t>
            </a:r>
            <a:r>
              <a:rPr lang="en-US" dirty="0"/>
              <a:t>is a law that says that a </a:t>
            </a:r>
            <a:r>
              <a:rPr lang="en-US" dirty="0">
                <a:hlinkClick r:id="rId2" tooltip="Conditional statement"/>
              </a:rPr>
              <a:t>conditional statement</a:t>
            </a:r>
            <a:r>
              <a:rPr lang="en-US" dirty="0"/>
              <a:t> is </a:t>
            </a:r>
            <a:r>
              <a:rPr lang="en-US" dirty="0">
                <a:hlinkClick r:id="rId3" tooltip="Logically equivalent"/>
              </a:rPr>
              <a:t>logically equivalent</a:t>
            </a:r>
            <a:r>
              <a:rPr lang="en-US" dirty="0"/>
              <a:t> to its </a:t>
            </a:r>
            <a:r>
              <a:rPr lang="en-US" b="1" dirty="0"/>
              <a:t>contrapositive</a:t>
            </a:r>
            <a:r>
              <a:rPr lang="en-US" dirty="0"/>
              <a:t>. The contrapositive of the statement has its antecedent and consequent </a:t>
            </a:r>
            <a:r>
              <a:rPr lang="en-US" dirty="0">
                <a:hlinkClick r:id="rId4" tooltip="Inverse (logic)"/>
              </a:rPr>
              <a:t>inverted</a:t>
            </a:r>
            <a:r>
              <a:rPr lang="en-US" dirty="0"/>
              <a:t> and </a:t>
            </a:r>
            <a:r>
              <a:rPr lang="en-US" dirty="0" smtClean="0">
                <a:hlinkClick r:id="rId5" tooltip="Conversion (logic)"/>
              </a:rPr>
              <a:t>flipped</a:t>
            </a:r>
            <a:r>
              <a:rPr lang="en-US" dirty="0" smtClean="0"/>
              <a:t>. </a:t>
            </a:r>
            <a:r>
              <a:rPr lang="en-US" dirty="0"/>
              <a:t>For instance, the proposition "</a:t>
            </a:r>
            <a:r>
              <a:rPr lang="en-US" i="1" dirty="0"/>
              <a:t>All bats are mammals</a:t>
            </a:r>
            <a:r>
              <a:rPr lang="en-US" dirty="0"/>
              <a:t>" can be restated as the conditional "</a:t>
            </a:r>
            <a:r>
              <a:rPr lang="en-US" i="1" dirty="0"/>
              <a:t>If something is a bat, then it is a mammal</a:t>
            </a:r>
            <a:r>
              <a:rPr lang="en-US" dirty="0"/>
              <a:t>". Now, the law says that statement is identical to the contrapositive "</a:t>
            </a:r>
            <a:r>
              <a:rPr lang="en-US" i="1" dirty="0"/>
              <a:t>If something is not a mammal, then it is not a bat</a:t>
            </a:r>
            <a:r>
              <a:rPr lang="en-US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2776136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735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3 Lecture in math</vt:lpstr>
      <vt:lpstr>Sets</vt:lpstr>
      <vt:lpstr>Mathematical induction</vt:lpstr>
      <vt:lpstr>Syllogism</vt:lpstr>
      <vt:lpstr>Inverse</vt:lpstr>
      <vt:lpstr>Converse</vt:lpstr>
      <vt:lpstr>Predicate</vt:lpstr>
      <vt:lpstr>Contraposition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Lecture in math</dc:title>
  <dc:creator>LENOVO</dc:creator>
  <cp:lastModifiedBy>LENOVO</cp:lastModifiedBy>
  <cp:revision>3</cp:revision>
  <dcterms:created xsi:type="dcterms:W3CDTF">2014-10-05T01:51:00Z</dcterms:created>
  <dcterms:modified xsi:type="dcterms:W3CDTF">2014-10-05T06:20:01Z</dcterms:modified>
</cp:coreProperties>
</file>