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7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4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1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7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73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8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17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4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8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7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0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D900D-4CD1-4DA9-90A3-0F407ED3E9BF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8F05-68A6-48CD-B412-EE6D18EA4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lation_%28mathematics%29" TargetMode="External"/><Relationship Id="rId2" Type="http://schemas.openxmlformats.org/officeDocument/2006/relationships/hyperlink" Target="http://en.wikipedia.org/wiki/Boolean-valued_func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Set_theory" TargetMode="External"/><Relationship Id="rId4" Type="http://schemas.openxmlformats.org/officeDocument/2006/relationships/hyperlink" Target="http://en.wikipedia.org/wiki/Indicator_fun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position" TargetMode="External"/><Relationship Id="rId2" Type="http://schemas.openxmlformats.org/officeDocument/2006/relationships/hyperlink" Target="http://en.wikipedia.org/wiki/Property_%28philosophy%2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Propositional_functio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Function_%28mathematics%29" TargetMode="External"/><Relationship Id="rId13" Type="http://schemas.openxmlformats.org/officeDocument/2006/relationships/hyperlink" Target="http://en.wikipedia.org/wiki/Fuzzy_logic" TargetMode="External"/><Relationship Id="rId3" Type="http://schemas.openxmlformats.org/officeDocument/2006/relationships/hyperlink" Target="http://en.wikipedia.org/wiki/Propositional_variable" TargetMode="External"/><Relationship Id="rId7" Type="http://schemas.openxmlformats.org/officeDocument/2006/relationships/hyperlink" Target="http://en.wikipedia.org/wiki/Indicator_function" TargetMode="External"/><Relationship Id="rId12" Type="http://schemas.openxmlformats.org/officeDocument/2006/relationships/hyperlink" Target="http://en.wikipedia.org/wiki/Law_of_excluded_middle" TargetMode="External"/><Relationship Id="rId2" Type="http://schemas.openxmlformats.org/officeDocument/2006/relationships/hyperlink" Target="http://en.wikipedia.org/wiki/Propositional_log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et_theory" TargetMode="External"/><Relationship Id="rId11" Type="http://schemas.openxmlformats.org/officeDocument/2006/relationships/hyperlink" Target="http://en.wikipedia.org/wiki/Autoepistemic_logic" TargetMode="External"/><Relationship Id="rId5" Type="http://schemas.openxmlformats.org/officeDocument/2006/relationships/hyperlink" Target="http://en.wikipedia.org/wiki/First-order_logic" TargetMode="External"/><Relationship Id="rId15" Type="http://schemas.openxmlformats.org/officeDocument/2006/relationships/hyperlink" Target="http://en.wikipedia.org/wiki/Probability_distribution" TargetMode="External"/><Relationship Id="rId10" Type="http://schemas.openxmlformats.org/officeDocument/2006/relationships/hyperlink" Target="http://en.wikipedia.org/wiki/Set-builder_notation" TargetMode="External"/><Relationship Id="rId4" Type="http://schemas.openxmlformats.org/officeDocument/2006/relationships/hyperlink" Target="http://en.wikipedia.org/wiki/Arity" TargetMode="External"/><Relationship Id="rId9" Type="http://schemas.openxmlformats.org/officeDocument/2006/relationships/hyperlink" Target="http://en.wikipedia.org/wiki/Truth_value" TargetMode="External"/><Relationship Id="rId14" Type="http://schemas.openxmlformats.org/officeDocument/2006/relationships/hyperlink" Target="http://en.wikipedia.org/wiki/Characteristic_function_%28probability_theory%29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u="sng" dirty="0" smtClean="0"/>
              <a:t>Predicate </a:t>
            </a:r>
            <a:endParaRPr lang="en-US" sz="96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D</a:t>
            </a:r>
            <a:r>
              <a:rPr lang="en-US" sz="7200" b="1" dirty="0" smtClean="0">
                <a:solidFill>
                  <a:srgbClr val="FF0000"/>
                </a:solidFill>
              </a:rPr>
              <a:t>efinition</a:t>
            </a:r>
          </a:p>
          <a:p>
            <a:r>
              <a:rPr lang="en-US" sz="7200" b="1" dirty="0">
                <a:solidFill>
                  <a:srgbClr val="FF0000"/>
                </a:solidFill>
              </a:rPr>
              <a:t>Applications</a:t>
            </a:r>
            <a:endParaRPr lang="en-US" sz="7200" b="1" dirty="0" smtClean="0">
              <a:solidFill>
                <a:srgbClr val="FF0000"/>
              </a:solidFill>
              <a:effectLst/>
            </a:endParaRPr>
          </a:p>
          <a:p>
            <a:r>
              <a:rPr lang="en-US" sz="7200" b="1" dirty="0" smtClean="0">
                <a:solidFill>
                  <a:srgbClr val="FF0000"/>
                </a:solidFill>
              </a:rPr>
              <a:t>Examples</a:t>
            </a:r>
            <a:endParaRPr lang="en-US" sz="7200" b="1" dirty="0" smtClean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7141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b="1" dirty="0" smtClean="0"/>
              <a:t>Predicate 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 smtClean="0"/>
              <a:t>predicate</a:t>
            </a:r>
            <a:r>
              <a:rPr lang="en-US" dirty="0" smtClean="0"/>
              <a:t> is commonly understood to be a </a:t>
            </a:r>
            <a:r>
              <a:rPr lang="en-US" dirty="0" smtClean="0">
                <a:hlinkClick r:id="rId2" tooltip="Boolean-valued function"/>
              </a:rPr>
              <a:t>Boolean-valued function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: </a:t>
            </a:r>
            <a:r>
              <a:rPr lang="en-US" i="1" dirty="0" smtClean="0"/>
              <a:t>X</a:t>
            </a:r>
            <a:r>
              <a:rPr lang="en-US" dirty="0" smtClean="0"/>
              <a:t>→ {true, false}, called the predicate on </a:t>
            </a:r>
            <a:r>
              <a:rPr lang="en-US" i="1" dirty="0" smtClean="0"/>
              <a:t>X</a:t>
            </a:r>
            <a:r>
              <a:rPr lang="en-US" dirty="0" smtClean="0"/>
              <a:t>. However, predicates have many different uses and interpretations in mathematics and logic, and their precise definition, meaning and use will vary from theory to theory. So, for example, when a theory defines the concept of a </a:t>
            </a:r>
            <a:r>
              <a:rPr lang="en-US" dirty="0" smtClean="0">
                <a:hlinkClick r:id="rId3" tooltip="Relation (mathematics)"/>
              </a:rPr>
              <a:t>relation</a:t>
            </a:r>
            <a:r>
              <a:rPr lang="en-US" dirty="0" smtClean="0"/>
              <a:t>, then a predicate is simply the </a:t>
            </a:r>
            <a:r>
              <a:rPr lang="en-US" dirty="0" smtClean="0">
                <a:hlinkClick r:id="rId4" tooltip="Indicator function"/>
              </a:rPr>
              <a:t>characteristic function</a:t>
            </a:r>
            <a:r>
              <a:rPr lang="en-US" dirty="0" smtClean="0"/>
              <a:t> or the </a:t>
            </a:r>
            <a:r>
              <a:rPr lang="en-US" dirty="0" smtClean="0">
                <a:hlinkClick r:id="rId4" tooltip="Indicator function"/>
              </a:rPr>
              <a:t>indicator function</a:t>
            </a:r>
            <a:r>
              <a:rPr lang="en-US" dirty="0" smtClean="0"/>
              <a:t> of a relation. However, not all theories have relations, or are founded on </a:t>
            </a:r>
            <a:r>
              <a:rPr lang="en-US" dirty="0" smtClean="0">
                <a:hlinkClick r:id="rId5" tooltip="Set theory"/>
              </a:rPr>
              <a:t>set theory</a:t>
            </a:r>
            <a:r>
              <a:rPr lang="en-US" dirty="0" smtClean="0"/>
              <a:t>, and so one must be careful with the proper definition and semantic interpretation of a predicate.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5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Predicate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Informally, a </a:t>
            </a:r>
            <a:r>
              <a:rPr lang="en-US" b="1" dirty="0" smtClean="0"/>
              <a:t>predicate</a:t>
            </a:r>
            <a:r>
              <a:rPr lang="en-US" dirty="0" smtClean="0"/>
              <a:t> is a statement that may be true or false depending on the values of its variables. It can be thought of as an operator or function that returns a value that is either true or false. For example, predicates are sometimes used to indicate set membership: when talking about sets, it is sometimes inconvenient or impossible to describe a set by listing all of its elements. Thus, a predicate </a:t>
            </a:r>
            <a:r>
              <a:rPr lang="en-US" i="1" dirty="0" smtClean="0"/>
              <a:t>P(x)</a:t>
            </a:r>
            <a:r>
              <a:rPr lang="en-US" dirty="0" smtClean="0"/>
              <a:t> will be true or false, depending on whether </a:t>
            </a:r>
            <a:r>
              <a:rPr lang="en-US" i="1" dirty="0" smtClean="0"/>
              <a:t>x</a:t>
            </a:r>
            <a:r>
              <a:rPr lang="en-US" dirty="0" smtClean="0"/>
              <a:t> belongs to a set.</a:t>
            </a:r>
          </a:p>
          <a:p>
            <a:pPr marL="0" indent="0">
              <a:buNone/>
            </a:pPr>
            <a:r>
              <a:rPr lang="en-US" dirty="0" smtClean="0"/>
              <a:t>Predicates are also commonly used to talk about the </a:t>
            </a:r>
            <a:r>
              <a:rPr lang="en-US" dirty="0" smtClean="0">
                <a:hlinkClick r:id="rId2" tooltip="Property (philosophy)"/>
              </a:rPr>
              <a:t>properties</a:t>
            </a:r>
            <a:r>
              <a:rPr lang="en-US" dirty="0" smtClean="0"/>
              <a:t> of objects, by defining the set of all objects that have some property in common. So, for example, when </a:t>
            </a:r>
            <a:r>
              <a:rPr lang="en-US" i="1" dirty="0" smtClean="0"/>
              <a:t>P</a:t>
            </a:r>
            <a:r>
              <a:rPr lang="en-US" dirty="0" smtClean="0"/>
              <a:t> is a predicate on </a:t>
            </a:r>
            <a:r>
              <a:rPr lang="en-US" i="1" dirty="0" smtClean="0"/>
              <a:t>X</a:t>
            </a:r>
            <a:r>
              <a:rPr lang="en-US" dirty="0" smtClean="0"/>
              <a:t>, one might sometimes say </a:t>
            </a:r>
            <a:r>
              <a:rPr lang="en-US" i="1" dirty="0" smtClean="0"/>
              <a:t>P</a:t>
            </a:r>
            <a:r>
              <a:rPr lang="en-US" dirty="0" smtClean="0"/>
              <a:t> is a </a:t>
            </a:r>
            <a:r>
              <a:rPr lang="en-US" dirty="0" smtClean="0">
                <a:hlinkClick r:id="rId2" tooltip="Property (philosophy)"/>
              </a:rPr>
              <a:t>property</a:t>
            </a:r>
            <a:r>
              <a:rPr lang="en-US" dirty="0" smtClean="0"/>
              <a:t> of </a:t>
            </a:r>
            <a:r>
              <a:rPr lang="en-US" i="1" dirty="0" smtClean="0"/>
              <a:t>X</a:t>
            </a:r>
            <a:r>
              <a:rPr lang="en-US" dirty="0" smtClean="0"/>
              <a:t>. Similarly, the notation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used to denote a sentence or statement </a:t>
            </a:r>
            <a:r>
              <a:rPr lang="en-US" i="1" dirty="0" smtClean="0"/>
              <a:t>P</a:t>
            </a:r>
            <a:r>
              <a:rPr lang="en-US" dirty="0" smtClean="0"/>
              <a:t> concerning the variable object x. The set defined by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written as {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)}, and is just a collection of all the objects for which </a:t>
            </a:r>
            <a:r>
              <a:rPr lang="en-US" i="1" dirty="0" smtClean="0"/>
              <a:t>P</a:t>
            </a:r>
            <a:r>
              <a:rPr lang="en-US" dirty="0" smtClean="0"/>
              <a:t> is true.</a:t>
            </a:r>
          </a:p>
          <a:p>
            <a:pPr marL="0" indent="0">
              <a:buNone/>
            </a:pPr>
            <a:r>
              <a:rPr lang="en-US" dirty="0" smtClean="0"/>
              <a:t>For instance, {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x</a:t>
            </a:r>
            <a:r>
              <a:rPr lang="en-US" dirty="0" smtClean="0"/>
              <a:t> is a positive integer less than 4} is the set {1,2,3}.</a:t>
            </a:r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i="1" dirty="0" smtClean="0"/>
              <a:t>t</a:t>
            </a:r>
            <a:r>
              <a:rPr lang="en-US" dirty="0" smtClean="0"/>
              <a:t> is an element of the set {</a:t>
            </a:r>
            <a:r>
              <a:rPr lang="en-US" i="1" dirty="0" smtClean="0"/>
              <a:t>x</a:t>
            </a:r>
            <a:r>
              <a:rPr lang="en-US" dirty="0" smtClean="0"/>
              <a:t> |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)}, then the statement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is </a:t>
            </a:r>
            <a:r>
              <a:rPr lang="en-US" i="1" dirty="0" smtClean="0"/>
              <a:t>true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Here,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referred to as the </a:t>
            </a:r>
            <a:r>
              <a:rPr lang="en-US" i="1" dirty="0" smtClean="0"/>
              <a:t>predicate</a:t>
            </a:r>
            <a:r>
              <a:rPr lang="en-US" dirty="0" smtClean="0"/>
              <a:t>, and </a:t>
            </a:r>
            <a:r>
              <a:rPr lang="en-US" i="1" dirty="0" smtClean="0"/>
              <a:t>x</a:t>
            </a:r>
            <a:r>
              <a:rPr lang="en-US" dirty="0" smtClean="0"/>
              <a:t> the </a:t>
            </a:r>
            <a:r>
              <a:rPr lang="en-US" i="1" dirty="0" smtClean="0"/>
              <a:t>subject</a:t>
            </a:r>
            <a:r>
              <a:rPr lang="en-US" dirty="0" smtClean="0"/>
              <a:t> of the </a:t>
            </a:r>
            <a:r>
              <a:rPr lang="en-US" i="1" dirty="0" smtClean="0">
                <a:hlinkClick r:id="rId3" tooltip="Proposition"/>
              </a:rPr>
              <a:t>proposition</a:t>
            </a:r>
            <a:r>
              <a:rPr lang="en-US" dirty="0" smtClean="0"/>
              <a:t>. Sometimes, 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also called a </a:t>
            </a:r>
            <a:r>
              <a:rPr lang="en-US" dirty="0" smtClean="0">
                <a:hlinkClick r:id="rId4" tooltip="Propositional function"/>
              </a:rPr>
              <a:t>propositional function</a:t>
            </a:r>
            <a:r>
              <a:rPr lang="en-US" dirty="0" smtClean="0"/>
              <a:t>, as each choice of x produces a proposition.</a:t>
            </a:r>
          </a:p>
        </p:txBody>
      </p:sp>
    </p:spTree>
    <p:extLst>
      <p:ext uri="{BB962C8B-B14F-4D97-AF65-F5344CB8AC3E}">
        <p14:creationId xmlns:p14="http://schemas.microsoft.com/office/powerpoint/2010/main" val="4064208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Formal definition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precise semantic interpretation of an atomic formula and an atomic sentence will vary from theory to theory.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Propositional logic"/>
              </a:rPr>
              <a:t>propositional logic</a:t>
            </a:r>
            <a:r>
              <a:rPr lang="en-US" dirty="0" smtClean="0"/>
              <a:t>, atomic formulas are called </a:t>
            </a:r>
            <a:r>
              <a:rPr lang="en-US" dirty="0" smtClean="0">
                <a:hlinkClick r:id="rId3" tooltip="Propositional variable"/>
              </a:rPr>
              <a:t>propositional variables</a:t>
            </a:r>
            <a:r>
              <a:rPr lang="en-US" dirty="0" smtClean="0"/>
              <a:t>. In a sense, these are </a:t>
            </a:r>
            <a:r>
              <a:rPr lang="en-US" dirty="0" err="1" smtClean="0"/>
              <a:t>nullary</a:t>
            </a:r>
            <a:r>
              <a:rPr lang="en-US" dirty="0" smtClean="0"/>
              <a:t> (i.e. 0-</a:t>
            </a:r>
            <a:r>
              <a:rPr lang="en-US" dirty="0" smtClean="0">
                <a:hlinkClick r:id="rId4" tooltip="Arity"/>
              </a:rPr>
              <a:t>arity</a:t>
            </a:r>
            <a:r>
              <a:rPr lang="en-US" dirty="0" smtClean="0"/>
              <a:t>) predicates.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5" tooltip="First-order logic"/>
              </a:rPr>
              <a:t>first-order logic</a:t>
            </a:r>
            <a:r>
              <a:rPr lang="en-US" dirty="0" smtClean="0"/>
              <a:t>, an atomic formula consists of a predicate symbol applied to an appropriate number of terms.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6" tooltip="Set theory"/>
              </a:rPr>
              <a:t>set theory</a:t>
            </a:r>
            <a:r>
              <a:rPr lang="en-US" dirty="0" smtClean="0"/>
              <a:t>, predicates are understood to be </a:t>
            </a:r>
            <a:r>
              <a:rPr lang="en-US" dirty="0" smtClean="0">
                <a:hlinkClick r:id="rId7" tooltip="Indicator function"/>
              </a:rPr>
              <a:t>characteristic functions</a:t>
            </a:r>
            <a:r>
              <a:rPr lang="en-US" dirty="0" smtClean="0"/>
              <a:t> or set </a:t>
            </a:r>
            <a:r>
              <a:rPr lang="en-US" dirty="0" smtClean="0">
                <a:hlinkClick r:id="rId7" tooltip="Indicator function"/>
              </a:rPr>
              <a:t>indicator functions</a:t>
            </a:r>
            <a:r>
              <a:rPr lang="en-US" dirty="0" smtClean="0"/>
              <a:t>, </a:t>
            </a:r>
            <a:r>
              <a:rPr lang="en-US" i="1" dirty="0" smtClean="0"/>
              <a:t>i.e.</a:t>
            </a:r>
            <a:r>
              <a:rPr lang="en-US" dirty="0" smtClean="0"/>
              <a:t> </a:t>
            </a:r>
            <a:r>
              <a:rPr lang="en-US" dirty="0" smtClean="0">
                <a:hlinkClick r:id="rId8" tooltip="Function (mathematics)"/>
              </a:rPr>
              <a:t>functions</a:t>
            </a:r>
            <a:r>
              <a:rPr lang="en-US" dirty="0" smtClean="0"/>
              <a:t> from a set element to a </a:t>
            </a:r>
            <a:r>
              <a:rPr lang="en-US" dirty="0" smtClean="0">
                <a:hlinkClick r:id="rId9" tooltip="Truth value"/>
              </a:rPr>
              <a:t>truth value</a:t>
            </a:r>
            <a:r>
              <a:rPr lang="en-US" dirty="0" smtClean="0"/>
              <a:t>. </a:t>
            </a:r>
            <a:r>
              <a:rPr lang="en-US" dirty="0" smtClean="0">
                <a:hlinkClick r:id="rId10" tooltip="Set-builder notation"/>
              </a:rPr>
              <a:t>Set-builder notation</a:t>
            </a:r>
            <a:r>
              <a:rPr lang="en-US" dirty="0" smtClean="0"/>
              <a:t> makes use of predicates to define sets.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>
                <a:hlinkClick r:id="rId11" tooltip="Autoepistemic logic"/>
              </a:rPr>
              <a:t>autoepistemic</a:t>
            </a:r>
            <a:r>
              <a:rPr lang="en-US" dirty="0" smtClean="0">
                <a:hlinkClick r:id="rId11" tooltip="Autoepistemic logic"/>
              </a:rPr>
              <a:t> logic</a:t>
            </a:r>
            <a:r>
              <a:rPr lang="en-US" dirty="0" smtClean="0"/>
              <a:t>, which rejects the </a:t>
            </a:r>
            <a:r>
              <a:rPr lang="en-US" dirty="0" smtClean="0">
                <a:hlinkClick r:id="rId12" tooltip="Law of excluded middle"/>
              </a:rPr>
              <a:t>law of excluded middle</a:t>
            </a:r>
            <a:r>
              <a:rPr lang="en-US" dirty="0" smtClean="0"/>
              <a:t>, predicates may be true, false, or simply </a:t>
            </a:r>
            <a:r>
              <a:rPr lang="en-US" i="1" dirty="0" smtClean="0"/>
              <a:t>unknown</a:t>
            </a:r>
            <a:r>
              <a:rPr lang="en-US" dirty="0" smtClean="0"/>
              <a:t>; </a:t>
            </a:r>
            <a:r>
              <a:rPr lang="en-US" i="1" dirty="0" smtClean="0"/>
              <a:t>i.e.</a:t>
            </a:r>
            <a:r>
              <a:rPr lang="en-US" dirty="0" smtClean="0"/>
              <a:t> a given collection of facts may be insufficient to determine the truth or falsehood of a predicate.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13" tooltip="Fuzzy logic"/>
              </a:rPr>
              <a:t>fuzzy logic</a:t>
            </a:r>
            <a:r>
              <a:rPr lang="en-US" dirty="0" smtClean="0"/>
              <a:t>, predicates are the </a:t>
            </a:r>
            <a:r>
              <a:rPr lang="en-US" dirty="0" smtClean="0">
                <a:hlinkClick r:id="rId14" tooltip="Characteristic function (probability theory)"/>
              </a:rPr>
              <a:t>characteristic functions</a:t>
            </a:r>
            <a:r>
              <a:rPr lang="en-US" dirty="0" smtClean="0"/>
              <a:t> of a </a:t>
            </a:r>
            <a:r>
              <a:rPr lang="en-US" dirty="0" smtClean="0">
                <a:hlinkClick r:id="rId15" tooltip="Probability distribution"/>
              </a:rPr>
              <a:t>probability distribution</a:t>
            </a:r>
            <a:r>
              <a:rPr lang="en-US" dirty="0" smtClean="0"/>
              <a:t>. That is, the strict true/false valuation of the predicate is replaced by a quantity interpreted as the degree of truth.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33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905000"/>
            <a:ext cx="7054351" cy="3584296"/>
          </a:xfrm>
        </p:spPr>
      </p:pic>
    </p:spTree>
    <p:extLst>
      <p:ext uri="{BB962C8B-B14F-4D97-AF65-F5344CB8AC3E}">
        <p14:creationId xmlns:p14="http://schemas.microsoft.com/office/powerpoint/2010/main" val="353174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528" y="1600200"/>
            <a:ext cx="6788944" cy="4525963"/>
          </a:xfrm>
        </p:spPr>
      </p:pic>
    </p:spTree>
    <p:extLst>
      <p:ext uri="{BB962C8B-B14F-4D97-AF65-F5344CB8AC3E}">
        <p14:creationId xmlns:p14="http://schemas.microsoft.com/office/powerpoint/2010/main" val="2027317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Predicate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54380"/>
            <a:ext cx="7391400" cy="4798820"/>
          </a:xfrm>
        </p:spPr>
      </p:pic>
    </p:spTree>
    <p:extLst>
      <p:ext uri="{BB962C8B-B14F-4D97-AF65-F5344CB8AC3E}">
        <p14:creationId xmlns:p14="http://schemas.microsoft.com/office/powerpoint/2010/main" val="3749259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References </a:t>
            </a:r>
            <a:r>
              <a:rPr lang="en-US" sz="4800" b="1" dirty="0"/>
              <a:t>and 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Cunningham, Daniel W. (2012). </a:t>
            </a:r>
            <a:r>
              <a:rPr lang="en-US" i="1" dirty="0" smtClean="0"/>
              <a:t>A Logical Introduction to Proof</a:t>
            </a:r>
            <a:r>
              <a:rPr lang="en-US" dirty="0" smtClean="0"/>
              <a:t>. New York: Springer. p. 29. ISBN 9781461436317. </a:t>
            </a:r>
          </a:p>
          <a:p>
            <a:r>
              <a:rPr lang="en-US" dirty="0" smtClean="0"/>
              <a:t>Haas, Guy M. "What If? (Predicates)". </a:t>
            </a:r>
            <a:r>
              <a:rPr lang="en-US" i="1" dirty="0" smtClean="0"/>
              <a:t>Introduction to Computer Programming</a:t>
            </a:r>
            <a:r>
              <a:rPr lang="en-US" dirty="0" smtClean="0"/>
              <a:t>. Berkeley Foundation for Opportunities in IT (BFOIT),. Retrieved 20 July 2013. </a:t>
            </a:r>
          </a:p>
          <a:p>
            <a:r>
              <a:rPr lang="en-US" dirty="0" err="1" smtClean="0"/>
              <a:t>Lavrov</a:t>
            </a:r>
            <a:r>
              <a:rPr lang="en-US" dirty="0" smtClean="0"/>
              <a:t>, Igor </a:t>
            </a:r>
            <a:r>
              <a:rPr lang="en-US" dirty="0" err="1" smtClean="0"/>
              <a:t>Andreevich</a:t>
            </a:r>
            <a:r>
              <a:rPr lang="en-US" dirty="0" smtClean="0"/>
              <a:t> and Larisa </a:t>
            </a:r>
            <a:r>
              <a:rPr lang="en-US" dirty="0" err="1" smtClean="0"/>
              <a:t>Maksimova</a:t>
            </a:r>
            <a:r>
              <a:rPr lang="en-US" dirty="0" smtClean="0"/>
              <a:t> (2003). </a:t>
            </a:r>
            <a:r>
              <a:rPr lang="en-US" i="1" dirty="0" smtClean="0"/>
              <a:t>Problems in Set Theory, Mathematical Logic, and the Theory of Algorithms</a:t>
            </a:r>
            <a:r>
              <a:rPr lang="en-US" dirty="0" smtClean="0"/>
              <a:t>. New York: Springer. p. 52. ISBN 0306477122.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07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612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Predicate </vt:lpstr>
      <vt:lpstr>Predicate </vt:lpstr>
      <vt:lpstr>Predicate</vt:lpstr>
      <vt:lpstr>Formal definition</vt:lpstr>
      <vt:lpstr>Predicate</vt:lpstr>
      <vt:lpstr>Predicate</vt:lpstr>
      <vt:lpstr>Predicate</vt:lpstr>
      <vt:lpstr>References and 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Predicate </dc:title>
  <dc:creator>LENOVO</dc:creator>
  <cp:lastModifiedBy>LENOVO</cp:lastModifiedBy>
  <cp:revision>12</cp:revision>
  <dcterms:created xsi:type="dcterms:W3CDTF">2014-10-15T06:36:14Z</dcterms:created>
  <dcterms:modified xsi:type="dcterms:W3CDTF">2014-10-15T06:49:16Z</dcterms:modified>
</cp:coreProperties>
</file>