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67" r:id="rId5"/>
    <p:sldId id="265" r:id="rId6"/>
    <p:sldId id="258" r:id="rId7"/>
    <p:sldId id="270" r:id="rId8"/>
    <p:sldId id="259" r:id="rId9"/>
    <p:sldId id="266" r:id="rId10"/>
    <p:sldId id="273" r:id="rId11"/>
    <p:sldId id="260" r:id="rId12"/>
    <p:sldId id="276" r:id="rId13"/>
    <p:sldId id="275" r:id="rId14"/>
    <p:sldId id="277" r:id="rId15"/>
    <p:sldId id="272" r:id="rId16"/>
    <p:sldId id="264" r:id="rId17"/>
    <p:sldId id="271" r:id="rId18"/>
    <p:sldId id="269" r:id="rId19"/>
    <p:sldId id="274" r:id="rId20"/>
    <p:sldId id="262" r:id="rId21"/>
    <p:sldId id="263" r:id="rId22"/>
    <p:sldId id="26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2C746E-4B42-4617-88BC-4E4E4B6F899A}"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02D67-563C-4266-8F0C-DA8C79619F45}" type="slidenum">
              <a:rPr lang="en-US" smtClean="0"/>
              <a:t>‹#›</a:t>
            </a:fld>
            <a:endParaRPr lang="en-US"/>
          </a:p>
        </p:txBody>
      </p:sp>
    </p:spTree>
    <p:extLst>
      <p:ext uri="{BB962C8B-B14F-4D97-AF65-F5344CB8AC3E}">
        <p14:creationId xmlns:p14="http://schemas.microsoft.com/office/powerpoint/2010/main" val="2249621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2C746E-4B42-4617-88BC-4E4E4B6F899A}"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02D67-563C-4266-8F0C-DA8C79619F45}" type="slidenum">
              <a:rPr lang="en-US" smtClean="0"/>
              <a:t>‹#›</a:t>
            </a:fld>
            <a:endParaRPr lang="en-US"/>
          </a:p>
        </p:txBody>
      </p:sp>
    </p:spTree>
    <p:extLst>
      <p:ext uri="{BB962C8B-B14F-4D97-AF65-F5344CB8AC3E}">
        <p14:creationId xmlns:p14="http://schemas.microsoft.com/office/powerpoint/2010/main" val="1188361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2C746E-4B42-4617-88BC-4E4E4B6F899A}"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02D67-563C-4266-8F0C-DA8C79619F45}" type="slidenum">
              <a:rPr lang="en-US" smtClean="0"/>
              <a:t>‹#›</a:t>
            </a:fld>
            <a:endParaRPr lang="en-US"/>
          </a:p>
        </p:txBody>
      </p:sp>
    </p:spTree>
    <p:extLst>
      <p:ext uri="{BB962C8B-B14F-4D97-AF65-F5344CB8AC3E}">
        <p14:creationId xmlns:p14="http://schemas.microsoft.com/office/powerpoint/2010/main" val="4182669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2C746E-4B42-4617-88BC-4E4E4B6F899A}"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02D67-563C-4266-8F0C-DA8C79619F45}" type="slidenum">
              <a:rPr lang="en-US" smtClean="0"/>
              <a:t>‹#›</a:t>
            </a:fld>
            <a:endParaRPr lang="en-US"/>
          </a:p>
        </p:txBody>
      </p:sp>
    </p:spTree>
    <p:extLst>
      <p:ext uri="{BB962C8B-B14F-4D97-AF65-F5344CB8AC3E}">
        <p14:creationId xmlns:p14="http://schemas.microsoft.com/office/powerpoint/2010/main" val="2042612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2C746E-4B42-4617-88BC-4E4E4B6F899A}"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02D67-563C-4266-8F0C-DA8C79619F45}" type="slidenum">
              <a:rPr lang="en-US" smtClean="0"/>
              <a:t>‹#›</a:t>
            </a:fld>
            <a:endParaRPr lang="en-US"/>
          </a:p>
        </p:txBody>
      </p:sp>
    </p:spTree>
    <p:extLst>
      <p:ext uri="{BB962C8B-B14F-4D97-AF65-F5344CB8AC3E}">
        <p14:creationId xmlns:p14="http://schemas.microsoft.com/office/powerpoint/2010/main" val="3923007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2C746E-4B42-4617-88BC-4E4E4B6F899A}" type="datetimeFigureOut">
              <a:rPr lang="en-US" smtClean="0"/>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502D67-563C-4266-8F0C-DA8C79619F45}" type="slidenum">
              <a:rPr lang="en-US" smtClean="0"/>
              <a:t>‹#›</a:t>
            </a:fld>
            <a:endParaRPr lang="en-US"/>
          </a:p>
        </p:txBody>
      </p:sp>
    </p:spTree>
    <p:extLst>
      <p:ext uri="{BB962C8B-B14F-4D97-AF65-F5344CB8AC3E}">
        <p14:creationId xmlns:p14="http://schemas.microsoft.com/office/powerpoint/2010/main" val="4123001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2C746E-4B42-4617-88BC-4E4E4B6F899A}" type="datetimeFigureOut">
              <a:rPr lang="en-US" smtClean="0"/>
              <a:t>10/22/2014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502D67-563C-4266-8F0C-DA8C79619F45}" type="slidenum">
              <a:rPr lang="en-US" smtClean="0"/>
              <a:t>‹#›</a:t>
            </a:fld>
            <a:endParaRPr lang="en-US"/>
          </a:p>
        </p:txBody>
      </p:sp>
    </p:spTree>
    <p:extLst>
      <p:ext uri="{BB962C8B-B14F-4D97-AF65-F5344CB8AC3E}">
        <p14:creationId xmlns:p14="http://schemas.microsoft.com/office/powerpoint/2010/main" val="3517351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2C746E-4B42-4617-88BC-4E4E4B6F899A}" type="datetimeFigureOut">
              <a:rPr lang="en-US" smtClean="0"/>
              <a:t>10/22/2014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502D67-563C-4266-8F0C-DA8C79619F45}" type="slidenum">
              <a:rPr lang="en-US" smtClean="0"/>
              <a:t>‹#›</a:t>
            </a:fld>
            <a:endParaRPr lang="en-US"/>
          </a:p>
        </p:txBody>
      </p:sp>
    </p:spTree>
    <p:extLst>
      <p:ext uri="{BB962C8B-B14F-4D97-AF65-F5344CB8AC3E}">
        <p14:creationId xmlns:p14="http://schemas.microsoft.com/office/powerpoint/2010/main" val="3158749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2C746E-4B42-4617-88BC-4E4E4B6F899A}" type="datetimeFigureOut">
              <a:rPr lang="en-US" smtClean="0"/>
              <a:t>10/22/2014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502D67-563C-4266-8F0C-DA8C79619F45}" type="slidenum">
              <a:rPr lang="en-US" smtClean="0"/>
              <a:t>‹#›</a:t>
            </a:fld>
            <a:endParaRPr lang="en-US"/>
          </a:p>
        </p:txBody>
      </p:sp>
    </p:spTree>
    <p:extLst>
      <p:ext uri="{BB962C8B-B14F-4D97-AF65-F5344CB8AC3E}">
        <p14:creationId xmlns:p14="http://schemas.microsoft.com/office/powerpoint/2010/main" val="3943138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2C746E-4B42-4617-88BC-4E4E4B6F899A}" type="datetimeFigureOut">
              <a:rPr lang="en-US" smtClean="0"/>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502D67-563C-4266-8F0C-DA8C79619F45}" type="slidenum">
              <a:rPr lang="en-US" smtClean="0"/>
              <a:t>‹#›</a:t>
            </a:fld>
            <a:endParaRPr lang="en-US"/>
          </a:p>
        </p:txBody>
      </p:sp>
    </p:spTree>
    <p:extLst>
      <p:ext uri="{BB962C8B-B14F-4D97-AF65-F5344CB8AC3E}">
        <p14:creationId xmlns:p14="http://schemas.microsoft.com/office/powerpoint/2010/main" val="2808233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2C746E-4B42-4617-88BC-4E4E4B6F899A}" type="datetimeFigureOut">
              <a:rPr lang="en-US" smtClean="0"/>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502D67-563C-4266-8F0C-DA8C79619F45}" type="slidenum">
              <a:rPr lang="en-US" smtClean="0"/>
              <a:t>‹#›</a:t>
            </a:fld>
            <a:endParaRPr lang="en-US"/>
          </a:p>
        </p:txBody>
      </p:sp>
    </p:spTree>
    <p:extLst>
      <p:ext uri="{BB962C8B-B14F-4D97-AF65-F5344CB8AC3E}">
        <p14:creationId xmlns:p14="http://schemas.microsoft.com/office/powerpoint/2010/main" val="105588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2C746E-4B42-4617-88BC-4E4E4B6F899A}" type="datetimeFigureOut">
              <a:rPr lang="en-US" smtClean="0"/>
              <a:t>10/22/2014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502D67-563C-4266-8F0C-DA8C79619F45}" type="slidenum">
              <a:rPr lang="en-US" smtClean="0"/>
              <a:t>‹#›</a:t>
            </a:fld>
            <a:endParaRPr lang="en-US"/>
          </a:p>
        </p:txBody>
      </p:sp>
    </p:spTree>
    <p:extLst>
      <p:ext uri="{BB962C8B-B14F-4D97-AF65-F5344CB8AC3E}">
        <p14:creationId xmlns:p14="http://schemas.microsoft.com/office/powerpoint/2010/main" val="1562713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en.wikipedia.org/wiki/Matroid" TargetMode="External"/><Relationship Id="rId13" Type="http://schemas.openxmlformats.org/officeDocument/2006/relationships/hyperlink" Target="http://en.wikipedia.org/wiki/Probability_theory" TargetMode="External"/><Relationship Id="rId18" Type="http://schemas.openxmlformats.org/officeDocument/2006/relationships/hyperlink" Target="http://en.wikipedia.org/wiki/Ergodic_theory" TargetMode="External"/><Relationship Id="rId3" Type="http://schemas.openxmlformats.org/officeDocument/2006/relationships/hyperlink" Target="http://en.wikipedia.org/wiki/Countable_set" TargetMode="External"/><Relationship Id="rId21" Type="http://schemas.openxmlformats.org/officeDocument/2006/relationships/hyperlink" Target="http://en.wikipedia.org/wiki/Analysis_of_algorithms" TargetMode="External"/><Relationship Id="rId7" Type="http://schemas.openxmlformats.org/officeDocument/2006/relationships/hyperlink" Target="http://en.wikipedia.org/wiki/Combinatorial_design" TargetMode="External"/><Relationship Id="rId12" Type="http://schemas.openxmlformats.org/officeDocument/2006/relationships/hyperlink" Target="http://en.wikipedia.org/wiki/Algebraic_combinatorics" TargetMode="External"/><Relationship Id="rId17" Type="http://schemas.openxmlformats.org/officeDocument/2006/relationships/hyperlink" Target="http://en.wikipedia.org/wiki/Computer_science" TargetMode="External"/><Relationship Id="rId2" Type="http://schemas.openxmlformats.org/officeDocument/2006/relationships/hyperlink" Target="http://en.wikipedia.org/wiki/Mathematics" TargetMode="External"/><Relationship Id="rId16" Type="http://schemas.openxmlformats.org/officeDocument/2006/relationships/hyperlink" Target="http://en.wikipedia.org/wiki/Mathematical_optimization" TargetMode="External"/><Relationship Id="rId20" Type="http://schemas.openxmlformats.org/officeDocument/2006/relationships/hyperlink" Target="http://en.wikipedia.org/wiki/Graph_theory" TargetMode="External"/><Relationship Id="rId1" Type="http://schemas.openxmlformats.org/officeDocument/2006/relationships/slideLayout" Target="../slideLayouts/slideLayout2.xml"/><Relationship Id="rId6" Type="http://schemas.openxmlformats.org/officeDocument/2006/relationships/hyperlink" Target="http://en.wikipedia.org/wiki/Enumerative_combinatorics" TargetMode="External"/><Relationship Id="rId11" Type="http://schemas.openxmlformats.org/officeDocument/2006/relationships/hyperlink" Target="http://en.wikipedia.org/wiki/Algebra" TargetMode="External"/><Relationship Id="rId5" Type="http://schemas.openxmlformats.org/officeDocument/2006/relationships/hyperlink" Target="http://en.wikipedia.org/wiki/Mathematical_structure" TargetMode="External"/><Relationship Id="rId15" Type="http://schemas.openxmlformats.org/officeDocument/2006/relationships/hyperlink" Target="http://en.wikipedia.org/wiki/Geometry" TargetMode="External"/><Relationship Id="rId10" Type="http://schemas.openxmlformats.org/officeDocument/2006/relationships/hyperlink" Target="http://en.wikipedia.org/wiki/Combinatorial_optimization" TargetMode="External"/><Relationship Id="rId19" Type="http://schemas.openxmlformats.org/officeDocument/2006/relationships/hyperlink" Target="http://en.wikipedia.org/wiki/Statistical_physics" TargetMode="External"/><Relationship Id="rId4" Type="http://schemas.openxmlformats.org/officeDocument/2006/relationships/hyperlink" Target="http://en.wikipedia.org/wiki/Discrete_mathematics" TargetMode="External"/><Relationship Id="rId9" Type="http://schemas.openxmlformats.org/officeDocument/2006/relationships/hyperlink" Target="http://en.wikipedia.org/wiki/Extremal_combinatorics" TargetMode="External"/><Relationship Id="rId14" Type="http://schemas.openxmlformats.org/officeDocument/2006/relationships/hyperlink" Target="http://en.wikipedia.org/wiki/Topology" TargetMode="External"/><Relationship Id="rId22" Type="http://schemas.openxmlformats.org/officeDocument/2006/relationships/hyperlink" Target="http://en.wikipedia.org/wiki/Mathematician"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en.wikipedia.org/wiki/Combinatoric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en.wikipedia.org/wiki/Vertex_%28graph_theory%29" TargetMode="External"/><Relationship Id="rId2" Type="http://schemas.openxmlformats.org/officeDocument/2006/relationships/hyperlink" Target="http://en.wikipedia.org/wiki/Graph_%28mathematics%29" TargetMode="External"/><Relationship Id="rId1" Type="http://schemas.openxmlformats.org/officeDocument/2006/relationships/slideLayout" Target="../slideLayouts/slideLayout2.xml"/><Relationship Id="rId5" Type="http://schemas.openxmlformats.org/officeDocument/2006/relationships/hyperlink" Target="http://en.wikipedia.org/wiki/Discrete_mathematics" TargetMode="External"/><Relationship Id="rId4" Type="http://schemas.openxmlformats.org/officeDocument/2006/relationships/hyperlink" Target="http://en.wikipedia.org/wiki/Directed_graph"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Sentence_%28linguistics%29" TargetMode="External"/><Relationship Id="rId7" Type="http://schemas.openxmlformats.org/officeDocument/2006/relationships/hyperlink" Target="http://en.wikipedia.org/wiki/Noun_phrase" TargetMode="External"/><Relationship Id="rId2" Type="http://schemas.openxmlformats.org/officeDocument/2006/relationships/hyperlink" Target="http://en.wikipedia.org/wiki/Grammar" TargetMode="External"/><Relationship Id="rId1" Type="http://schemas.openxmlformats.org/officeDocument/2006/relationships/slideLayout" Target="../slideLayouts/slideLayout2.xml"/><Relationship Id="rId6" Type="http://schemas.openxmlformats.org/officeDocument/2006/relationships/hyperlink" Target="http://en.wikipedia.org/wiki/Verb_argument" TargetMode="External"/><Relationship Id="rId5" Type="http://schemas.openxmlformats.org/officeDocument/2006/relationships/hyperlink" Target="http://en.wikipedia.org/wiki/Predicate_logic" TargetMode="External"/><Relationship Id="rId4" Type="http://schemas.openxmlformats.org/officeDocument/2006/relationships/hyperlink" Target="http://en.wikipedia.org/wiki/Subject_%28grammar%29"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Relation_%28mathematics%29" TargetMode="External"/><Relationship Id="rId2" Type="http://schemas.openxmlformats.org/officeDocument/2006/relationships/hyperlink" Target="http://en.wikipedia.org/wiki/Boolean-valued_function" TargetMode="External"/><Relationship Id="rId1" Type="http://schemas.openxmlformats.org/officeDocument/2006/relationships/slideLayout" Target="../slideLayouts/slideLayout2.xml"/><Relationship Id="rId5" Type="http://schemas.openxmlformats.org/officeDocument/2006/relationships/hyperlink" Target="http://en.wikipedia.org/wiki/Set_theory" TargetMode="External"/><Relationship Id="rId4" Type="http://schemas.openxmlformats.org/officeDocument/2006/relationships/hyperlink" Target="http://en.wikipedia.org/wiki/Indicator_function"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en.wikipedia.org/wiki/Tree_%28set_theory%29" TargetMode="External"/><Relationship Id="rId13" Type="http://schemas.openxmlformats.org/officeDocument/2006/relationships/hyperlink" Target="http://en.wikipedia.org/wiki/Inductive_reasoning" TargetMode="External"/><Relationship Id="rId3" Type="http://schemas.openxmlformats.org/officeDocument/2006/relationships/hyperlink" Target="http://en.wikipedia.org/wiki/Natural_number" TargetMode="External"/><Relationship Id="rId7" Type="http://schemas.openxmlformats.org/officeDocument/2006/relationships/hyperlink" Target="http://en.wikipedia.org/wiki/Well-founded" TargetMode="External"/><Relationship Id="rId12" Type="http://schemas.openxmlformats.org/officeDocument/2006/relationships/hyperlink" Target="http://en.wikipedia.org/wiki/Recursion" TargetMode="External"/><Relationship Id="rId2" Type="http://schemas.openxmlformats.org/officeDocument/2006/relationships/hyperlink" Target="http://en.wikipedia.org/wiki/Mathematical_proof" TargetMode="External"/><Relationship Id="rId16" Type="http://schemas.openxmlformats.org/officeDocument/2006/relationships/hyperlink" Target="http://en.wikipedia.org/wiki/Deductive_reasoning" TargetMode="External"/><Relationship Id="rId1" Type="http://schemas.openxmlformats.org/officeDocument/2006/relationships/slideLayout" Target="../slideLayouts/slideLayout2.xml"/><Relationship Id="rId6" Type="http://schemas.openxmlformats.org/officeDocument/2006/relationships/hyperlink" Target="http://en.wikipedia.org/wiki/Rule_of_inference" TargetMode="External"/><Relationship Id="rId11" Type="http://schemas.openxmlformats.org/officeDocument/2006/relationships/hyperlink" Target="http://en.wikipedia.org/wiki/Computer_science" TargetMode="External"/><Relationship Id="rId5" Type="http://schemas.openxmlformats.org/officeDocument/2006/relationships/hyperlink" Target="http://en.wikipedia.org/wiki/Material_conditional" TargetMode="External"/><Relationship Id="rId15" Type="http://schemas.openxmlformats.org/officeDocument/2006/relationships/hyperlink" Target="http://en.wikipedia.org/wiki/Inference_rule" TargetMode="External"/><Relationship Id="rId10" Type="http://schemas.openxmlformats.org/officeDocument/2006/relationships/hyperlink" Target="http://en.wikipedia.org/wiki/Mathematical_logic" TargetMode="External"/><Relationship Id="rId4" Type="http://schemas.openxmlformats.org/officeDocument/2006/relationships/hyperlink" Target="http://en.wikipedia.org/wiki/Direct_proof" TargetMode="External"/><Relationship Id="rId9" Type="http://schemas.openxmlformats.org/officeDocument/2006/relationships/hyperlink" Target="http://en.wikipedia.org/wiki/Structural_induction" TargetMode="External"/><Relationship Id="rId14" Type="http://schemas.openxmlformats.org/officeDocument/2006/relationships/hyperlink" Target="http://en.wikipedia.org/wiki/Problem_of_induc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txBody>
          <a:bodyPr>
            <a:normAutofit/>
          </a:bodyPr>
          <a:lstStyle/>
          <a:p>
            <a:r>
              <a:rPr lang="en-US" sz="8000" b="1" dirty="0"/>
              <a:t>5 Lecture in math</a:t>
            </a:r>
            <a:endParaRPr lang="en-US" sz="8000" dirty="0"/>
          </a:p>
        </p:txBody>
      </p:sp>
      <p:sp>
        <p:nvSpPr>
          <p:cNvPr id="3" name="Subtitle 2"/>
          <p:cNvSpPr>
            <a:spLocks noGrp="1"/>
          </p:cNvSpPr>
          <p:nvPr>
            <p:ph type="subTitle" idx="1"/>
          </p:nvPr>
        </p:nvSpPr>
        <p:spPr>
          <a:xfrm>
            <a:off x="1371600" y="2895600"/>
            <a:ext cx="6400800" cy="2133600"/>
          </a:xfrm>
        </p:spPr>
        <p:txBody>
          <a:bodyPr/>
          <a:lstStyle/>
          <a:p>
            <a:r>
              <a:rPr lang="en-US" b="1" dirty="0" smtClean="0">
                <a:solidFill>
                  <a:srgbClr val="FF0000"/>
                </a:solidFill>
              </a:rPr>
              <a:t>Predicates</a:t>
            </a:r>
          </a:p>
          <a:p>
            <a:r>
              <a:rPr lang="en-US" b="1" dirty="0" smtClean="0">
                <a:solidFill>
                  <a:srgbClr val="FF0000"/>
                </a:solidFill>
              </a:rPr>
              <a:t>Induction</a:t>
            </a:r>
          </a:p>
          <a:p>
            <a:r>
              <a:rPr lang="en-US" b="1" dirty="0" err="1" smtClean="0">
                <a:solidFill>
                  <a:srgbClr val="FF0000"/>
                </a:solidFill>
              </a:rPr>
              <a:t>Combinatorics</a:t>
            </a:r>
            <a:endParaRPr lang="en-US" b="1" dirty="0" smtClean="0">
              <a:solidFill>
                <a:srgbClr val="FF0000"/>
              </a:solidFill>
              <a:effectLst/>
            </a:endParaRPr>
          </a:p>
        </p:txBody>
      </p:sp>
    </p:spTree>
    <p:extLst>
      <p:ext uri="{BB962C8B-B14F-4D97-AF65-F5344CB8AC3E}">
        <p14:creationId xmlns:p14="http://schemas.microsoft.com/office/powerpoint/2010/main" val="3645161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1600" y="1295400"/>
            <a:ext cx="6359093" cy="4018947"/>
          </a:xfrm>
        </p:spPr>
      </p:pic>
    </p:spTree>
    <p:extLst>
      <p:ext uri="{BB962C8B-B14F-4D97-AF65-F5344CB8AC3E}">
        <p14:creationId xmlns:p14="http://schemas.microsoft.com/office/powerpoint/2010/main" val="2712965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Combinatorics</a:t>
            </a:r>
            <a:endParaRPr lang="en-US" dirty="0"/>
          </a:p>
        </p:txBody>
      </p:sp>
      <p:sp>
        <p:nvSpPr>
          <p:cNvPr id="3" name="Content Placeholder 2"/>
          <p:cNvSpPr>
            <a:spLocks noGrp="1"/>
          </p:cNvSpPr>
          <p:nvPr>
            <p:ph idx="1"/>
          </p:nvPr>
        </p:nvSpPr>
        <p:spPr/>
        <p:txBody>
          <a:bodyPr>
            <a:normAutofit/>
          </a:bodyPr>
          <a:lstStyle/>
          <a:p>
            <a:pPr marL="0" indent="0">
              <a:buNone/>
            </a:pPr>
            <a:r>
              <a:rPr lang="en-US" sz="1600" b="1" dirty="0" err="1"/>
              <a:t>Combinatorics</a:t>
            </a:r>
            <a:r>
              <a:rPr lang="en-US" sz="1600" dirty="0"/>
              <a:t> is a branch of </a:t>
            </a:r>
            <a:r>
              <a:rPr lang="en-US" sz="1600" dirty="0">
                <a:hlinkClick r:id="rId2" tooltip="Mathematics"/>
              </a:rPr>
              <a:t>mathematics</a:t>
            </a:r>
            <a:r>
              <a:rPr lang="en-US" sz="1600" dirty="0"/>
              <a:t> concerning the study of finite or </a:t>
            </a:r>
            <a:r>
              <a:rPr lang="en-US" sz="1600" dirty="0">
                <a:hlinkClick r:id="rId3" tooltip="Countable set"/>
              </a:rPr>
              <a:t>countable</a:t>
            </a:r>
            <a:r>
              <a:rPr lang="en-US" sz="1600" dirty="0"/>
              <a:t> </a:t>
            </a:r>
            <a:r>
              <a:rPr lang="en-US" sz="1600" dirty="0">
                <a:hlinkClick r:id="rId4" tooltip="Discrete mathematics"/>
              </a:rPr>
              <a:t>discrete</a:t>
            </a:r>
            <a:r>
              <a:rPr lang="en-US" sz="1600" dirty="0"/>
              <a:t> </a:t>
            </a:r>
            <a:r>
              <a:rPr lang="en-US" sz="1600" dirty="0">
                <a:hlinkClick r:id="rId5" tooltip="Mathematical structure"/>
              </a:rPr>
              <a:t>structures</a:t>
            </a:r>
            <a:r>
              <a:rPr lang="en-US" sz="1600" dirty="0"/>
              <a:t>. Aspects of </a:t>
            </a:r>
            <a:r>
              <a:rPr lang="en-US" sz="1600" dirty="0" err="1"/>
              <a:t>combinatorics</a:t>
            </a:r>
            <a:r>
              <a:rPr lang="en-US" sz="1600" dirty="0"/>
              <a:t> include counting the structures of a given kind and size (</a:t>
            </a:r>
            <a:r>
              <a:rPr lang="en-US" sz="1600" dirty="0">
                <a:hlinkClick r:id="rId6" tooltip="Enumerative combinatorics"/>
              </a:rPr>
              <a:t>enumerative </a:t>
            </a:r>
            <a:r>
              <a:rPr lang="en-US" sz="1600" dirty="0" err="1">
                <a:hlinkClick r:id="rId6" tooltip="Enumerative combinatorics"/>
              </a:rPr>
              <a:t>combinatorics</a:t>
            </a:r>
            <a:r>
              <a:rPr lang="en-US" sz="1600" dirty="0"/>
              <a:t>), deciding when certain criteria can be met, and constructing and analyzing objects meeting the criteria (as in </a:t>
            </a:r>
            <a:r>
              <a:rPr lang="en-US" sz="1600" dirty="0">
                <a:hlinkClick r:id="rId7" tooltip="Combinatorial design"/>
              </a:rPr>
              <a:t>combinatorial designs</a:t>
            </a:r>
            <a:r>
              <a:rPr lang="en-US" sz="1600" dirty="0"/>
              <a:t> and </a:t>
            </a:r>
            <a:r>
              <a:rPr lang="en-US" sz="1600" dirty="0" err="1">
                <a:hlinkClick r:id="rId8" tooltip="Matroid"/>
              </a:rPr>
              <a:t>matroid</a:t>
            </a:r>
            <a:r>
              <a:rPr lang="en-US" sz="1600" dirty="0"/>
              <a:t> theory), finding "largest", "smallest", or "optimal" objects (</a:t>
            </a:r>
            <a:r>
              <a:rPr lang="en-US" sz="1600" dirty="0" err="1">
                <a:hlinkClick r:id="rId9" tooltip="Extremal combinatorics"/>
              </a:rPr>
              <a:t>extremal</a:t>
            </a:r>
            <a:r>
              <a:rPr lang="en-US" sz="1600" dirty="0">
                <a:hlinkClick r:id="rId9" tooltip="Extremal combinatorics"/>
              </a:rPr>
              <a:t> </a:t>
            </a:r>
            <a:r>
              <a:rPr lang="en-US" sz="1600" dirty="0" err="1">
                <a:hlinkClick r:id="rId9" tooltip="Extremal combinatorics"/>
              </a:rPr>
              <a:t>combinatorics</a:t>
            </a:r>
            <a:r>
              <a:rPr lang="en-US" sz="1600" dirty="0"/>
              <a:t> and </a:t>
            </a:r>
            <a:r>
              <a:rPr lang="en-US" sz="1600" dirty="0">
                <a:hlinkClick r:id="rId10" tooltip="Combinatorial optimization"/>
              </a:rPr>
              <a:t>combinatorial optimization</a:t>
            </a:r>
            <a:r>
              <a:rPr lang="en-US" sz="1600" dirty="0"/>
              <a:t>), and studying combinatorial structures arising in an </a:t>
            </a:r>
            <a:r>
              <a:rPr lang="en-US" sz="1600" dirty="0">
                <a:hlinkClick r:id="rId11" tooltip="Algebra"/>
              </a:rPr>
              <a:t>algebraic</a:t>
            </a:r>
            <a:r>
              <a:rPr lang="en-US" sz="1600" dirty="0"/>
              <a:t> context, or applying algebraic techniques to combinatorial problems (</a:t>
            </a:r>
            <a:r>
              <a:rPr lang="en-US" sz="1600" dirty="0">
                <a:hlinkClick r:id="rId12" tooltip="Algebraic combinatorics"/>
              </a:rPr>
              <a:t>algebraic </a:t>
            </a:r>
            <a:r>
              <a:rPr lang="en-US" sz="1600" dirty="0" err="1">
                <a:hlinkClick r:id="rId12" tooltip="Algebraic combinatorics"/>
              </a:rPr>
              <a:t>combinatorics</a:t>
            </a:r>
            <a:r>
              <a:rPr lang="en-US" sz="1600" dirty="0"/>
              <a:t>).</a:t>
            </a:r>
          </a:p>
          <a:p>
            <a:pPr marL="0" indent="0">
              <a:buNone/>
            </a:pPr>
            <a:r>
              <a:rPr lang="en-US" sz="1600" dirty="0"/>
              <a:t>Combinatorial problems arise in many areas of pure mathematics, notably in </a:t>
            </a:r>
            <a:r>
              <a:rPr lang="en-US" sz="1600" dirty="0">
                <a:hlinkClick r:id="rId11" tooltip="Algebra"/>
              </a:rPr>
              <a:t>algebra</a:t>
            </a:r>
            <a:r>
              <a:rPr lang="en-US" sz="1600" dirty="0"/>
              <a:t>, </a:t>
            </a:r>
            <a:r>
              <a:rPr lang="en-US" sz="1600" dirty="0">
                <a:hlinkClick r:id="rId13" tooltip="Probability theory"/>
              </a:rPr>
              <a:t>probability theory</a:t>
            </a:r>
            <a:r>
              <a:rPr lang="en-US" sz="1600" dirty="0"/>
              <a:t>, </a:t>
            </a:r>
            <a:r>
              <a:rPr lang="en-US" sz="1600" dirty="0">
                <a:hlinkClick r:id="rId14" tooltip="Topology"/>
              </a:rPr>
              <a:t>topology</a:t>
            </a:r>
            <a:r>
              <a:rPr lang="en-US" sz="1600" dirty="0"/>
              <a:t>, and </a:t>
            </a:r>
            <a:r>
              <a:rPr lang="en-US" sz="1600" dirty="0">
                <a:hlinkClick r:id="rId15" tooltip="Geometry"/>
              </a:rPr>
              <a:t>geometry</a:t>
            </a:r>
            <a:r>
              <a:rPr lang="en-US" sz="1600" dirty="0" smtClean="0"/>
              <a:t>, </a:t>
            </a:r>
            <a:r>
              <a:rPr lang="en-US" sz="1600" dirty="0"/>
              <a:t>and </a:t>
            </a:r>
            <a:r>
              <a:rPr lang="en-US" sz="1600" dirty="0" err="1"/>
              <a:t>combinatorics</a:t>
            </a:r>
            <a:r>
              <a:rPr lang="en-US" sz="1600" dirty="0"/>
              <a:t> also has many applications in </a:t>
            </a:r>
            <a:r>
              <a:rPr lang="en-US" sz="1600" dirty="0">
                <a:hlinkClick r:id="rId16" tooltip="Mathematical optimization"/>
              </a:rPr>
              <a:t>mathematical optimization</a:t>
            </a:r>
            <a:r>
              <a:rPr lang="en-US" sz="1600" dirty="0"/>
              <a:t>, </a:t>
            </a:r>
            <a:r>
              <a:rPr lang="en-US" sz="1600" dirty="0">
                <a:hlinkClick r:id="rId17" tooltip="Computer science"/>
              </a:rPr>
              <a:t>computer science</a:t>
            </a:r>
            <a:r>
              <a:rPr lang="en-US" sz="1600" dirty="0"/>
              <a:t>, </a:t>
            </a:r>
            <a:r>
              <a:rPr lang="en-US" sz="1600" dirty="0" err="1">
                <a:hlinkClick r:id="rId18" tooltip="Ergodic theory"/>
              </a:rPr>
              <a:t>ergodic</a:t>
            </a:r>
            <a:r>
              <a:rPr lang="en-US" sz="1600" dirty="0">
                <a:hlinkClick r:id="rId18" tooltip="Ergodic theory"/>
              </a:rPr>
              <a:t> theory</a:t>
            </a:r>
            <a:r>
              <a:rPr lang="en-US" sz="1600" dirty="0"/>
              <a:t> and </a:t>
            </a:r>
            <a:r>
              <a:rPr lang="en-US" sz="1600" dirty="0">
                <a:hlinkClick r:id="rId19" tooltip="Statistical physics"/>
              </a:rPr>
              <a:t>statistical physics</a:t>
            </a:r>
            <a:r>
              <a:rPr lang="en-US" sz="1600" dirty="0"/>
              <a:t>. Many combinatorial questions have historically been considered in isolation, giving an </a:t>
            </a:r>
            <a:r>
              <a:rPr lang="en-US" sz="1600" i="1" dirty="0"/>
              <a:t>ad hoc</a:t>
            </a:r>
            <a:r>
              <a:rPr lang="en-US" sz="1600" dirty="0"/>
              <a:t> solution to a problem arising in some mathematical context. In the later twentieth century, however, powerful and general theoretical methods were developed, making </a:t>
            </a:r>
            <a:r>
              <a:rPr lang="en-US" sz="1600" dirty="0" err="1"/>
              <a:t>combinatorics</a:t>
            </a:r>
            <a:r>
              <a:rPr lang="en-US" sz="1600" dirty="0"/>
              <a:t> into an independent branch of mathematics in its own right. One of the oldest and most accessible parts of </a:t>
            </a:r>
            <a:r>
              <a:rPr lang="en-US" sz="1600" dirty="0" err="1"/>
              <a:t>combinatorics</a:t>
            </a:r>
            <a:r>
              <a:rPr lang="en-US" sz="1600" dirty="0"/>
              <a:t> is </a:t>
            </a:r>
            <a:r>
              <a:rPr lang="en-US" sz="1600" dirty="0">
                <a:hlinkClick r:id="rId20" tooltip="Graph theory"/>
              </a:rPr>
              <a:t>graph theory</a:t>
            </a:r>
            <a:r>
              <a:rPr lang="en-US" sz="1600" dirty="0"/>
              <a:t>, which also has numerous natural connections to other areas. </a:t>
            </a:r>
            <a:r>
              <a:rPr lang="en-US" sz="1600" dirty="0" err="1"/>
              <a:t>Combinatorics</a:t>
            </a:r>
            <a:r>
              <a:rPr lang="en-US" sz="1600" dirty="0"/>
              <a:t> is used frequently in computer science to obtain formulas and estimates in the </a:t>
            </a:r>
            <a:r>
              <a:rPr lang="en-US" sz="1600" dirty="0">
                <a:hlinkClick r:id="rId21" tooltip="Analysis of algorithms"/>
              </a:rPr>
              <a:t>analysis of algorithms</a:t>
            </a:r>
            <a:r>
              <a:rPr lang="en-US" sz="1600" dirty="0"/>
              <a:t>.</a:t>
            </a:r>
          </a:p>
          <a:p>
            <a:pPr marL="0" indent="0">
              <a:buNone/>
            </a:pPr>
            <a:r>
              <a:rPr lang="en-US" sz="1600" dirty="0"/>
              <a:t>A </a:t>
            </a:r>
            <a:r>
              <a:rPr lang="en-US" sz="1600" dirty="0">
                <a:hlinkClick r:id="rId22" tooltip="Mathematician"/>
              </a:rPr>
              <a:t>mathematician</a:t>
            </a:r>
            <a:r>
              <a:rPr lang="en-US" sz="1600" dirty="0"/>
              <a:t> who studies </a:t>
            </a:r>
            <a:r>
              <a:rPr lang="en-US" sz="1600" dirty="0" err="1"/>
              <a:t>combinatorics</a:t>
            </a:r>
            <a:r>
              <a:rPr lang="en-US" sz="1600" dirty="0"/>
              <a:t> is called a </a:t>
            </a:r>
            <a:r>
              <a:rPr lang="en-US" sz="1600" b="1" dirty="0" err="1"/>
              <a:t>combinatorialist</a:t>
            </a:r>
            <a:r>
              <a:rPr lang="en-US" sz="1600" dirty="0"/>
              <a:t> or a </a:t>
            </a:r>
            <a:r>
              <a:rPr lang="en-US" sz="1600" b="1" dirty="0" err="1"/>
              <a:t>combinatorist</a:t>
            </a:r>
            <a:r>
              <a:rPr lang="en-US" sz="1600" dirty="0" smtClean="0"/>
              <a:t>.</a:t>
            </a:r>
            <a:endParaRPr lang="en-US" sz="1600" dirty="0"/>
          </a:p>
        </p:txBody>
      </p:sp>
    </p:spTree>
    <p:extLst>
      <p:ext uri="{BB962C8B-B14F-4D97-AF65-F5344CB8AC3E}">
        <p14:creationId xmlns:p14="http://schemas.microsoft.com/office/powerpoint/2010/main" val="4064604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Tossing </a:t>
            </a:r>
            <a:r>
              <a:rPr lang="en-US" dirty="0" smtClean="0"/>
              <a:t>coins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31918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0" y="727436"/>
            <a:ext cx="4952999" cy="5823526"/>
          </a:xfrm>
        </p:spPr>
      </p:pic>
    </p:spTree>
    <p:extLst>
      <p:ext uri="{BB962C8B-B14F-4D97-AF65-F5344CB8AC3E}">
        <p14:creationId xmlns:p14="http://schemas.microsoft.com/office/powerpoint/2010/main" val="1452557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2857" y="2667000"/>
            <a:ext cx="6864343" cy="1451769"/>
          </a:xfrm>
        </p:spPr>
      </p:pic>
    </p:spTree>
    <p:extLst>
      <p:ext uri="{BB962C8B-B14F-4D97-AF65-F5344CB8AC3E}">
        <p14:creationId xmlns:p14="http://schemas.microsoft.com/office/powerpoint/2010/main" val="2355141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1371600"/>
            <a:ext cx="7315200" cy="3886200"/>
          </a:xfrm>
        </p:spPr>
      </p:pic>
    </p:spTree>
    <p:extLst>
      <p:ext uri="{BB962C8B-B14F-4D97-AF65-F5344CB8AC3E}">
        <p14:creationId xmlns:p14="http://schemas.microsoft.com/office/powerpoint/2010/main" val="1891722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Pigeonhole </a:t>
            </a:r>
            <a:r>
              <a:rPr lang="en-US" b="1" dirty="0" smtClean="0"/>
              <a:t>Principle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The </a:t>
            </a:r>
            <a:r>
              <a:rPr lang="en-US" b="1" dirty="0"/>
              <a:t>pigeonhole principle</a:t>
            </a:r>
            <a:r>
              <a:rPr lang="en-US" dirty="0"/>
              <a:t> states that if </a:t>
            </a:r>
            <a:r>
              <a:rPr lang="en-US" i="1" dirty="0"/>
              <a:t>n</a:t>
            </a:r>
            <a:r>
              <a:rPr lang="en-US" dirty="0"/>
              <a:t> items are put into </a:t>
            </a:r>
            <a:r>
              <a:rPr lang="en-US" i="1" dirty="0"/>
              <a:t>m</a:t>
            </a:r>
            <a:r>
              <a:rPr lang="en-US" dirty="0"/>
              <a:t> containers, with </a:t>
            </a:r>
            <a:r>
              <a:rPr lang="en-US" i="1" dirty="0"/>
              <a:t>n</a:t>
            </a:r>
            <a:r>
              <a:rPr lang="en-US" dirty="0"/>
              <a:t> &gt; </a:t>
            </a:r>
            <a:r>
              <a:rPr lang="en-US" i="1" dirty="0"/>
              <a:t>m</a:t>
            </a:r>
            <a:r>
              <a:rPr lang="en-US" dirty="0"/>
              <a:t>, then at least one container must contain more than one item</a:t>
            </a:r>
            <a:r>
              <a:rPr lang="en-US" dirty="0" smtClean="0"/>
              <a:t>. </a:t>
            </a:r>
            <a:r>
              <a:rPr lang="en-US" dirty="0"/>
              <a:t>This theorem is exemplified in real-life by truisms like "there must be at least two left gloves or two right gloves in a group of three gloves". It is an example of a </a:t>
            </a:r>
            <a:r>
              <a:rPr lang="en-US" dirty="0">
                <a:hlinkClick r:id="rId2" tooltip="Combinatorics"/>
              </a:rPr>
              <a:t>counting argument</a:t>
            </a:r>
            <a:r>
              <a:rPr lang="en-US" dirty="0"/>
              <a:t>, and despite seeming intuitive it can be used to demonstrate possibly unexpected results; for example, that two people in London have the same number of hairs on their heads</a:t>
            </a:r>
          </a:p>
        </p:txBody>
      </p:sp>
    </p:spTree>
    <p:extLst>
      <p:ext uri="{BB962C8B-B14F-4D97-AF65-F5344CB8AC3E}">
        <p14:creationId xmlns:p14="http://schemas.microsoft.com/office/powerpoint/2010/main" val="24315159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5400" y="990600"/>
            <a:ext cx="6705599" cy="5029199"/>
          </a:xfrm>
        </p:spPr>
      </p:pic>
    </p:spTree>
    <p:extLst>
      <p:ext uri="{BB962C8B-B14F-4D97-AF65-F5344CB8AC3E}">
        <p14:creationId xmlns:p14="http://schemas.microsoft.com/office/powerpoint/2010/main" val="33910509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Graph </a:t>
            </a:r>
            <a:r>
              <a:rPr lang="en-US" b="1" dirty="0" smtClean="0"/>
              <a:t>theory</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smtClean="0"/>
              <a:t>Graph </a:t>
            </a:r>
            <a:r>
              <a:rPr lang="en-US" b="1" dirty="0"/>
              <a:t>theory</a:t>
            </a:r>
            <a:r>
              <a:rPr lang="en-US" dirty="0"/>
              <a:t> is the study of </a:t>
            </a:r>
            <a:r>
              <a:rPr lang="en-US" i="1" dirty="0">
                <a:hlinkClick r:id="rId2" tooltip="Graph (mathematics)"/>
              </a:rPr>
              <a:t>graphs</a:t>
            </a:r>
            <a:r>
              <a:rPr lang="en-US" dirty="0"/>
              <a:t>, which are mathematical structures used to model pairwise relations between objects. A "graph" in this context is made up of "</a:t>
            </a:r>
            <a:r>
              <a:rPr lang="en-US" dirty="0">
                <a:hlinkClick r:id="rId3" tooltip="Vertex (graph theory)"/>
              </a:rPr>
              <a:t>vertices</a:t>
            </a:r>
            <a:r>
              <a:rPr lang="en-US" dirty="0"/>
              <a:t>" or "nodes" and lines called </a:t>
            </a:r>
            <a:r>
              <a:rPr lang="en-US" i="1" dirty="0"/>
              <a:t>edges</a:t>
            </a:r>
            <a:r>
              <a:rPr lang="en-US" dirty="0"/>
              <a:t> that connect them. A graph may be </a:t>
            </a:r>
            <a:r>
              <a:rPr lang="en-US" i="1" dirty="0"/>
              <a:t>undirected</a:t>
            </a:r>
            <a:r>
              <a:rPr lang="en-US" dirty="0"/>
              <a:t>, meaning that there is no distinction between the two vertices associated with each edge, or its edges may be </a:t>
            </a:r>
            <a:r>
              <a:rPr lang="en-US" i="1" dirty="0">
                <a:hlinkClick r:id="rId4" tooltip="Directed graph"/>
              </a:rPr>
              <a:t>directed</a:t>
            </a:r>
            <a:r>
              <a:rPr lang="en-US" dirty="0"/>
              <a:t> from one vertex to another; see </a:t>
            </a:r>
            <a:r>
              <a:rPr lang="en-US" dirty="0">
                <a:hlinkClick r:id="rId2" tooltip="Graph (mathematics)"/>
              </a:rPr>
              <a:t>graph (mathematics)</a:t>
            </a:r>
            <a:r>
              <a:rPr lang="en-US" dirty="0"/>
              <a:t> for more detailed definitions and for other variations in the types of graph that are commonly considered. Graphs are one of the prime objects of study in </a:t>
            </a:r>
            <a:r>
              <a:rPr lang="en-US" dirty="0">
                <a:hlinkClick r:id="rId5" tooltip="Discrete mathematics"/>
              </a:rPr>
              <a:t>discrete mathematics</a:t>
            </a:r>
            <a:r>
              <a:rPr lang="en-US" dirty="0"/>
              <a:t>.</a:t>
            </a:r>
          </a:p>
        </p:txBody>
      </p:sp>
    </p:spTree>
    <p:extLst>
      <p:ext uri="{BB962C8B-B14F-4D97-AF65-F5344CB8AC3E}">
        <p14:creationId xmlns:p14="http://schemas.microsoft.com/office/powerpoint/2010/main" val="4376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45836" y="1600200"/>
            <a:ext cx="6852328" cy="4525963"/>
          </a:xfrm>
        </p:spPr>
      </p:pic>
    </p:spTree>
    <p:extLst>
      <p:ext uri="{BB962C8B-B14F-4D97-AF65-F5344CB8AC3E}">
        <p14:creationId xmlns:p14="http://schemas.microsoft.com/office/powerpoint/2010/main" val="491232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Arithmetic of logic (tautology, contradiction, implication, double implication)</a:t>
            </a:r>
          </a:p>
        </p:txBody>
      </p:sp>
    </p:spTree>
    <p:extLst>
      <p:ext uri="{BB962C8B-B14F-4D97-AF65-F5344CB8AC3E}">
        <p14:creationId xmlns:p14="http://schemas.microsoft.com/office/powerpoint/2010/main" val="1837022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400" dirty="0"/>
              <a:t>Why do you personally need math?</a:t>
            </a:r>
            <a:endParaRPr lang="en-US" sz="4400" dirty="0"/>
          </a:p>
        </p:txBody>
      </p:sp>
    </p:spTree>
    <p:extLst>
      <p:ext uri="{BB962C8B-B14F-4D97-AF65-F5344CB8AC3E}">
        <p14:creationId xmlns:p14="http://schemas.microsoft.com/office/powerpoint/2010/main" val="21385754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5 Math exercises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1. Represent implication as a combination of not, or. </a:t>
            </a:r>
          </a:p>
          <a:p>
            <a:pPr marL="0" indent="0">
              <a:buNone/>
            </a:pPr>
            <a:endParaRPr lang="en-US" dirty="0"/>
          </a:p>
          <a:p>
            <a:pPr marL="0" indent="0">
              <a:buNone/>
            </a:pPr>
            <a:r>
              <a:rPr lang="en-US" dirty="0"/>
              <a:t>2. Analyze these expressions: </a:t>
            </a:r>
            <a:endParaRPr lang="en-US" dirty="0" smtClean="0">
              <a:effectLst/>
            </a:endParaRPr>
          </a:p>
          <a:p>
            <a:r>
              <a:rPr lang="en-US" dirty="0"/>
              <a:t>a. A cat is black. </a:t>
            </a:r>
            <a:endParaRPr lang="en-US" dirty="0" smtClean="0">
              <a:effectLst/>
            </a:endParaRPr>
          </a:p>
          <a:p>
            <a:r>
              <a:rPr lang="en-US" dirty="0"/>
              <a:t>b. A cat is white. </a:t>
            </a:r>
            <a:endParaRPr lang="en-US" dirty="0" smtClean="0">
              <a:effectLst/>
            </a:endParaRPr>
          </a:p>
          <a:p>
            <a:r>
              <a:rPr lang="en-US" dirty="0"/>
              <a:t>c. A cat is not black. </a:t>
            </a:r>
            <a:endParaRPr lang="en-US" dirty="0" smtClean="0">
              <a:effectLst/>
            </a:endParaRPr>
          </a:p>
          <a:p>
            <a:r>
              <a:rPr lang="en-US" dirty="0"/>
              <a:t>d. A cat is not white. </a:t>
            </a:r>
            <a:endParaRPr lang="en-US" dirty="0" smtClean="0">
              <a:effectLst/>
            </a:endParaRPr>
          </a:p>
          <a:p>
            <a:pPr marL="0" indent="0">
              <a:buNone/>
            </a:pPr>
            <a:endParaRPr lang="en-US" dirty="0" smtClean="0">
              <a:effectLst/>
            </a:endParaRPr>
          </a:p>
          <a:p>
            <a:pPr marL="0" indent="0">
              <a:buNone/>
            </a:pPr>
            <a:r>
              <a:rPr lang="en-US" dirty="0"/>
              <a:t>3. Why do you personally need math?</a:t>
            </a:r>
            <a:endParaRPr lang="en-US" dirty="0" smtClean="0">
              <a:effectLst/>
            </a:endParaRPr>
          </a:p>
          <a:p>
            <a:pPr marL="0" indent="0">
              <a:buNone/>
            </a:pPr>
            <a:endParaRPr lang="en-US" dirty="0" smtClean="0">
              <a:effectLst/>
            </a:endParaRPr>
          </a:p>
          <a:p>
            <a:pPr marL="0" indent="0">
              <a:buNone/>
            </a:pPr>
            <a:r>
              <a:rPr lang="en-US" dirty="0"/>
              <a:t>4. Prepare to the Mid-Term Exam by revising everything you studied this semester. </a:t>
            </a:r>
            <a:endParaRPr lang="en-US" dirty="0" smtClean="0">
              <a:effectLst/>
            </a:endParaRPr>
          </a:p>
          <a:p>
            <a:endParaRPr lang="en-US" dirty="0"/>
          </a:p>
        </p:txBody>
      </p:sp>
    </p:spTree>
    <p:extLst>
      <p:ext uri="{BB962C8B-B14F-4D97-AF65-F5344CB8AC3E}">
        <p14:creationId xmlns:p14="http://schemas.microsoft.com/office/powerpoint/2010/main" val="2511711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Debate competitions</a:t>
            </a:r>
          </a:p>
        </p:txBody>
      </p:sp>
      <p:sp>
        <p:nvSpPr>
          <p:cNvPr id="3" name="Content Placeholder 2"/>
          <p:cNvSpPr>
            <a:spLocks noGrp="1"/>
          </p:cNvSpPr>
          <p:nvPr>
            <p:ph idx="1"/>
          </p:nvPr>
        </p:nvSpPr>
        <p:spPr/>
        <p:txBody>
          <a:bodyPr/>
          <a:lstStyle/>
          <a:p>
            <a:r>
              <a:rPr lang="en-US" dirty="0"/>
              <a:t>Debate competitions are 5% of our scores.</a:t>
            </a:r>
            <a:endParaRPr lang="en-US" dirty="0" smtClean="0">
              <a:effectLst/>
            </a:endParaRPr>
          </a:p>
          <a:p>
            <a:r>
              <a:rPr lang="en-US" dirty="0"/>
              <a:t>Attend the debate competition these Tuesday and Wednesday</a:t>
            </a:r>
            <a:endParaRPr lang="en-US" dirty="0" smtClean="0">
              <a:effectLst/>
            </a:endParaRPr>
          </a:p>
          <a:p>
            <a:r>
              <a:rPr lang="en-US" dirty="0"/>
              <a:t>Use your math knowledge in the debate</a:t>
            </a:r>
          </a:p>
        </p:txBody>
      </p:sp>
    </p:spTree>
    <p:extLst>
      <p:ext uri="{BB962C8B-B14F-4D97-AF65-F5344CB8AC3E}">
        <p14:creationId xmlns:p14="http://schemas.microsoft.com/office/powerpoint/2010/main" val="3090673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Linguistics </a:t>
            </a:r>
            <a:r>
              <a:rPr lang="en-US" dirty="0" smtClean="0"/>
              <a:t>math</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63704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Grammar </a:t>
            </a:r>
            <a:r>
              <a:rPr lang="en-US" dirty="0" smtClean="0"/>
              <a:t>predicates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There are two competing notions of the </a:t>
            </a:r>
            <a:r>
              <a:rPr lang="en-US" b="1" dirty="0"/>
              <a:t>predicate</a:t>
            </a:r>
            <a:r>
              <a:rPr lang="en-US" dirty="0"/>
              <a:t> in theories of </a:t>
            </a:r>
            <a:r>
              <a:rPr lang="en-US" dirty="0">
                <a:hlinkClick r:id="rId2" tooltip="Grammar"/>
              </a:rPr>
              <a:t>grammar</a:t>
            </a:r>
            <a:r>
              <a:rPr lang="en-US" dirty="0" smtClean="0"/>
              <a:t>. </a:t>
            </a:r>
            <a:r>
              <a:rPr lang="en-US" dirty="0"/>
              <a:t>The first concerns traditional grammar, which tends to view a predicate as one of two main parts of a </a:t>
            </a:r>
            <a:r>
              <a:rPr lang="en-US" dirty="0">
                <a:hlinkClick r:id="rId3" tooltip="Sentence (linguistics)"/>
              </a:rPr>
              <a:t>sentence</a:t>
            </a:r>
            <a:r>
              <a:rPr lang="en-US" dirty="0"/>
              <a:t>, the other part being the </a:t>
            </a:r>
            <a:r>
              <a:rPr lang="en-US" dirty="0">
                <a:hlinkClick r:id="rId4" tooltip="Subject (grammar)"/>
              </a:rPr>
              <a:t>subject</a:t>
            </a:r>
            <a:r>
              <a:rPr lang="en-US" dirty="0"/>
              <a:t>; the purpose of the predicate is to complete an idea about the subject, such as what it does or what it is like. The second derives from work in predicate calculus (</a:t>
            </a:r>
            <a:r>
              <a:rPr lang="en-US" dirty="0">
                <a:hlinkClick r:id="rId5" tooltip="Predicate logic"/>
              </a:rPr>
              <a:t>predicate logic</a:t>
            </a:r>
            <a:r>
              <a:rPr lang="en-US" dirty="0"/>
              <a:t>, first order logic) and is prominent in modern theories of syntax and grammar. In this approach, the predicate of a sentence corresponds mainly to the main verb and any auxiliaries that accompany the main verb, whereas the </a:t>
            </a:r>
            <a:r>
              <a:rPr lang="en-US" dirty="0">
                <a:hlinkClick r:id="rId6" tooltip="Verb argument"/>
              </a:rPr>
              <a:t>arguments</a:t>
            </a:r>
            <a:r>
              <a:rPr lang="en-US" dirty="0"/>
              <a:t> of that predicate (e.g. the subject and object </a:t>
            </a:r>
            <a:r>
              <a:rPr lang="en-US" dirty="0">
                <a:hlinkClick r:id="rId7" tooltip="Noun phrase"/>
              </a:rPr>
              <a:t>noun phrases</a:t>
            </a:r>
            <a:r>
              <a:rPr lang="en-US" dirty="0"/>
              <a:t>) are outside the predicate. The competition between these two concepts has generated confusion concerning the use of the term </a:t>
            </a:r>
            <a:r>
              <a:rPr lang="en-US" i="1" dirty="0"/>
              <a:t>predicate</a:t>
            </a:r>
            <a:r>
              <a:rPr lang="en-US" dirty="0"/>
              <a:t> in theories of grammar.</a:t>
            </a:r>
          </a:p>
        </p:txBody>
      </p:sp>
    </p:spTree>
    <p:extLst>
      <p:ext uri="{BB962C8B-B14F-4D97-AF65-F5344CB8AC3E}">
        <p14:creationId xmlns:p14="http://schemas.microsoft.com/office/powerpoint/2010/main" val="1711541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Predicate </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A </a:t>
            </a:r>
            <a:r>
              <a:rPr lang="en-US" b="1" dirty="0"/>
              <a:t>predicate</a:t>
            </a:r>
            <a:r>
              <a:rPr lang="en-US" dirty="0"/>
              <a:t> is commonly understood to be a </a:t>
            </a:r>
            <a:r>
              <a:rPr lang="en-US" dirty="0">
                <a:hlinkClick r:id="rId2" tooltip="Boolean-valued function"/>
              </a:rPr>
              <a:t>Boolean-valued function</a:t>
            </a:r>
            <a:r>
              <a:rPr lang="en-US" dirty="0"/>
              <a:t> </a:t>
            </a:r>
            <a:r>
              <a:rPr lang="en-US" i="1" dirty="0"/>
              <a:t>P</a:t>
            </a:r>
            <a:r>
              <a:rPr lang="en-US" dirty="0"/>
              <a:t>: </a:t>
            </a:r>
            <a:r>
              <a:rPr lang="en-US" i="1" dirty="0"/>
              <a:t>X</a:t>
            </a:r>
            <a:r>
              <a:rPr lang="en-US" dirty="0"/>
              <a:t>→ {true, false}, called the predicate on </a:t>
            </a:r>
            <a:r>
              <a:rPr lang="en-US" i="1" dirty="0"/>
              <a:t>X</a:t>
            </a:r>
            <a:r>
              <a:rPr lang="en-US" dirty="0"/>
              <a:t>. However, predicates have many different uses and interpretations in mathematics and logic, and their precise definition, meaning and use will vary from theory to theory. So, for example, when a theory defines the concept of a </a:t>
            </a:r>
            <a:r>
              <a:rPr lang="en-US" dirty="0">
                <a:hlinkClick r:id="rId3" tooltip="Relation (mathematics)"/>
              </a:rPr>
              <a:t>relation</a:t>
            </a:r>
            <a:r>
              <a:rPr lang="en-US" dirty="0"/>
              <a:t>, then a predicate is simply the </a:t>
            </a:r>
            <a:r>
              <a:rPr lang="en-US" dirty="0">
                <a:hlinkClick r:id="rId4" tooltip="Indicator function"/>
              </a:rPr>
              <a:t>characteristic function</a:t>
            </a:r>
            <a:r>
              <a:rPr lang="en-US" dirty="0"/>
              <a:t> or the </a:t>
            </a:r>
            <a:r>
              <a:rPr lang="en-US" dirty="0">
                <a:hlinkClick r:id="rId4" tooltip="Indicator function"/>
              </a:rPr>
              <a:t>indicator function</a:t>
            </a:r>
            <a:r>
              <a:rPr lang="en-US" dirty="0"/>
              <a:t> of a relation. However, not all theories have relations, or are founded on </a:t>
            </a:r>
            <a:r>
              <a:rPr lang="en-US" dirty="0">
                <a:hlinkClick r:id="rId5" tooltip="Set theory"/>
              </a:rPr>
              <a:t>set theory</a:t>
            </a:r>
            <a:r>
              <a:rPr lang="en-US" dirty="0"/>
              <a:t>, and so one must be careful with the proper definition and semantic interpretation of a predicate.</a:t>
            </a:r>
          </a:p>
        </p:txBody>
      </p:sp>
    </p:spTree>
    <p:extLst>
      <p:ext uri="{BB962C8B-B14F-4D97-AF65-F5344CB8AC3E}">
        <p14:creationId xmlns:p14="http://schemas.microsoft.com/office/powerpoint/2010/main" val="3847940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Predicates</a:t>
            </a:r>
          </a:p>
        </p:txBody>
      </p:sp>
      <p:sp>
        <p:nvSpPr>
          <p:cNvPr id="3" name="Content Placeholder 2"/>
          <p:cNvSpPr>
            <a:spLocks noGrp="1"/>
          </p:cNvSpPr>
          <p:nvPr>
            <p:ph idx="1"/>
          </p:nvPr>
        </p:nvSpPr>
        <p:spPr/>
        <p:txBody>
          <a:bodyPr/>
          <a:lstStyle/>
          <a:p>
            <a:pPr marL="0" indent="0">
              <a:buNone/>
            </a:pPr>
            <a:r>
              <a:rPr lang="en-US" dirty="0"/>
              <a:t>Analyze these expressions: </a:t>
            </a:r>
            <a:endParaRPr lang="en-US" dirty="0" smtClean="0">
              <a:effectLst/>
            </a:endParaRPr>
          </a:p>
          <a:p>
            <a:r>
              <a:rPr lang="en-US" dirty="0"/>
              <a:t>a. A cat is black. </a:t>
            </a:r>
            <a:endParaRPr lang="en-US" dirty="0" smtClean="0">
              <a:effectLst/>
            </a:endParaRPr>
          </a:p>
          <a:p>
            <a:r>
              <a:rPr lang="en-US" dirty="0"/>
              <a:t>b. A cat is white. </a:t>
            </a:r>
            <a:endParaRPr lang="en-US" dirty="0" smtClean="0">
              <a:effectLst/>
            </a:endParaRPr>
          </a:p>
          <a:p>
            <a:r>
              <a:rPr lang="en-US" dirty="0"/>
              <a:t>c. A cat is not black. </a:t>
            </a:r>
            <a:endParaRPr lang="en-US" dirty="0" smtClean="0">
              <a:effectLst/>
            </a:endParaRPr>
          </a:p>
          <a:p>
            <a:r>
              <a:rPr lang="en-US" dirty="0"/>
              <a:t>d. A cat is not white. </a:t>
            </a:r>
            <a:endParaRPr lang="en-US" dirty="0" smtClean="0">
              <a:effectLst/>
            </a:endParaRPr>
          </a:p>
          <a:p>
            <a:endParaRPr lang="en-US" dirty="0"/>
          </a:p>
        </p:txBody>
      </p:sp>
    </p:spTree>
    <p:extLst>
      <p:ext uri="{BB962C8B-B14F-4D97-AF65-F5344CB8AC3E}">
        <p14:creationId xmlns:p14="http://schemas.microsoft.com/office/powerpoint/2010/main" val="2713360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57373" y="1600200"/>
            <a:ext cx="4429254" cy="4525963"/>
          </a:xfrm>
        </p:spPr>
      </p:pic>
    </p:spTree>
    <p:extLst>
      <p:ext uri="{BB962C8B-B14F-4D97-AF65-F5344CB8AC3E}">
        <p14:creationId xmlns:p14="http://schemas.microsoft.com/office/powerpoint/2010/main" val="3634520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Induction vs. deduction philosophy</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7543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Mathematical </a:t>
            </a:r>
            <a:r>
              <a:rPr lang="en-US" b="1" dirty="0" smtClean="0"/>
              <a:t>induction</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b="1" dirty="0"/>
              <a:t>Mathematical induction</a:t>
            </a:r>
            <a:r>
              <a:rPr lang="en-US" dirty="0"/>
              <a:t> is a method of </a:t>
            </a:r>
            <a:r>
              <a:rPr lang="en-US" dirty="0">
                <a:hlinkClick r:id="rId2" tooltip="Mathematical proof"/>
              </a:rPr>
              <a:t>mathematical proof</a:t>
            </a:r>
            <a:r>
              <a:rPr lang="en-US" dirty="0"/>
              <a:t> typically used to establish a given statement for all </a:t>
            </a:r>
            <a:r>
              <a:rPr lang="en-US" dirty="0">
                <a:hlinkClick r:id="rId3" tooltip="Natural number"/>
              </a:rPr>
              <a:t>natural numbers</a:t>
            </a:r>
            <a:r>
              <a:rPr lang="en-US" dirty="0"/>
              <a:t>. It is a form of </a:t>
            </a:r>
            <a:r>
              <a:rPr lang="en-US" dirty="0">
                <a:hlinkClick r:id="rId4" tooltip="Direct proof"/>
              </a:rPr>
              <a:t>direct proof</a:t>
            </a:r>
            <a:r>
              <a:rPr lang="en-US" dirty="0"/>
              <a:t>, and it is done in two steps. The first step, known as the </a:t>
            </a:r>
            <a:r>
              <a:rPr lang="en-US" b="1" dirty="0"/>
              <a:t>base case</a:t>
            </a:r>
            <a:r>
              <a:rPr lang="en-US" dirty="0"/>
              <a:t>, is to prove the given statement for the first natural number. The second step, known as the </a:t>
            </a:r>
            <a:r>
              <a:rPr lang="en-US" b="1" dirty="0"/>
              <a:t>inductive step</a:t>
            </a:r>
            <a:r>
              <a:rPr lang="en-US" dirty="0"/>
              <a:t>, is to prove that the given statement for any one natural number </a:t>
            </a:r>
            <a:r>
              <a:rPr lang="en-US" dirty="0">
                <a:hlinkClick r:id="rId5" tooltip="Material conditional"/>
              </a:rPr>
              <a:t>implies</a:t>
            </a:r>
            <a:r>
              <a:rPr lang="en-US" dirty="0"/>
              <a:t> the given statement for the next natural number. From these two steps, mathematical induction is the </a:t>
            </a:r>
            <a:r>
              <a:rPr lang="en-US" dirty="0">
                <a:hlinkClick r:id="rId6" tooltip="Rule of inference"/>
              </a:rPr>
              <a:t>rule</a:t>
            </a:r>
            <a:r>
              <a:rPr lang="en-US" dirty="0"/>
              <a:t> from which we infer that the given statement is established for all natural numbers.</a:t>
            </a:r>
          </a:p>
          <a:p>
            <a:pPr marL="0" indent="0">
              <a:buNone/>
            </a:pPr>
            <a:r>
              <a:rPr lang="en-US" dirty="0"/>
              <a:t>The method can be extended to prove statements about more general </a:t>
            </a:r>
            <a:r>
              <a:rPr lang="en-US" dirty="0">
                <a:hlinkClick r:id="rId7" tooltip="Well-founded"/>
              </a:rPr>
              <a:t>well-founded</a:t>
            </a:r>
            <a:r>
              <a:rPr lang="en-US" dirty="0"/>
              <a:t> structures, such as </a:t>
            </a:r>
            <a:r>
              <a:rPr lang="en-US" dirty="0">
                <a:hlinkClick r:id="rId8" tooltip="Tree (set theory)"/>
              </a:rPr>
              <a:t>trees</a:t>
            </a:r>
            <a:r>
              <a:rPr lang="en-US" dirty="0"/>
              <a:t>; this generalization, known as </a:t>
            </a:r>
            <a:r>
              <a:rPr lang="en-US" dirty="0">
                <a:hlinkClick r:id="rId9" tooltip="Structural induction"/>
              </a:rPr>
              <a:t>structural induction</a:t>
            </a:r>
            <a:r>
              <a:rPr lang="en-US" dirty="0"/>
              <a:t>, is used in </a:t>
            </a:r>
            <a:r>
              <a:rPr lang="en-US" dirty="0">
                <a:hlinkClick r:id="rId10" tooltip="Mathematical logic"/>
              </a:rPr>
              <a:t>mathematical logic</a:t>
            </a:r>
            <a:r>
              <a:rPr lang="en-US" dirty="0"/>
              <a:t> and </a:t>
            </a:r>
            <a:r>
              <a:rPr lang="en-US" dirty="0">
                <a:hlinkClick r:id="rId11" tooltip="Computer science"/>
              </a:rPr>
              <a:t>computer science</a:t>
            </a:r>
            <a:r>
              <a:rPr lang="en-US" dirty="0"/>
              <a:t>. Mathematical induction in this extended sense is closely related to </a:t>
            </a:r>
            <a:r>
              <a:rPr lang="en-US" dirty="0">
                <a:hlinkClick r:id="rId12" tooltip="Recursion"/>
              </a:rPr>
              <a:t>recursion</a:t>
            </a:r>
            <a:r>
              <a:rPr lang="en-US" dirty="0"/>
              <a:t>. Mathematical induction, in some form, is the foundation of all correctness proofs for computer programs</a:t>
            </a:r>
            <a:r>
              <a:rPr lang="en-US" dirty="0" smtClean="0"/>
              <a:t>.</a:t>
            </a:r>
            <a:endParaRPr lang="en-US" dirty="0"/>
          </a:p>
          <a:p>
            <a:pPr marL="0" indent="0">
              <a:buNone/>
            </a:pPr>
            <a:r>
              <a:rPr lang="en-US" dirty="0"/>
              <a:t>Although its name may suggest otherwise, mathematical induction should not be misconstrued as a form of </a:t>
            </a:r>
            <a:r>
              <a:rPr lang="en-US" dirty="0">
                <a:hlinkClick r:id="rId13" tooltip="Inductive reasoning"/>
              </a:rPr>
              <a:t>inductive reasoning</a:t>
            </a:r>
            <a:r>
              <a:rPr lang="en-US" dirty="0"/>
              <a:t> (also see </a:t>
            </a:r>
            <a:r>
              <a:rPr lang="en-US" dirty="0">
                <a:hlinkClick r:id="rId14" tooltip="Problem of induction"/>
              </a:rPr>
              <a:t>Problem of induction</a:t>
            </a:r>
            <a:r>
              <a:rPr lang="en-US" dirty="0"/>
              <a:t>). Mathematical induction is an </a:t>
            </a:r>
            <a:r>
              <a:rPr lang="en-US" dirty="0">
                <a:hlinkClick r:id="rId15" tooltip="Inference rule"/>
              </a:rPr>
              <a:t>inference rule</a:t>
            </a:r>
            <a:r>
              <a:rPr lang="en-US" dirty="0"/>
              <a:t> used in proofs. In mathematics, proofs including those using mathematical induction are examples of </a:t>
            </a:r>
            <a:r>
              <a:rPr lang="en-US" dirty="0">
                <a:hlinkClick r:id="rId16" tooltip="Deductive reasoning"/>
              </a:rPr>
              <a:t>deductive reasoning</a:t>
            </a:r>
            <a:r>
              <a:rPr lang="en-US" dirty="0"/>
              <a:t> and inductive reasoning is excluded from proofs</a:t>
            </a:r>
            <a:r>
              <a:rPr lang="en-US" dirty="0" smtClean="0"/>
              <a:t>.</a:t>
            </a:r>
            <a:endParaRPr lang="en-US" dirty="0"/>
          </a:p>
        </p:txBody>
      </p:sp>
    </p:spTree>
    <p:extLst>
      <p:ext uri="{BB962C8B-B14F-4D97-AF65-F5344CB8AC3E}">
        <p14:creationId xmlns:p14="http://schemas.microsoft.com/office/powerpoint/2010/main" val="31961249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1159</Words>
  <Application>Microsoft Office PowerPoint</Application>
  <PresentationFormat>On-screen Show (4:3)</PresentationFormat>
  <Paragraphs>47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5 Lecture in math</vt:lpstr>
      <vt:lpstr>PowerPoint Presentation</vt:lpstr>
      <vt:lpstr>Linguistics math</vt:lpstr>
      <vt:lpstr>Grammar predicates</vt:lpstr>
      <vt:lpstr>Predicate </vt:lpstr>
      <vt:lpstr>Predicates</vt:lpstr>
      <vt:lpstr>PowerPoint Presentation</vt:lpstr>
      <vt:lpstr>Induction vs. deduction philosophy</vt:lpstr>
      <vt:lpstr>Mathematical induction</vt:lpstr>
      <vt:lpstr>PowerPoint Presentation</vt:lpstr>
      <vt:lpstr>Combinatorics</vt:lpstr>
      <vt:lpstr>Tossing coins</vt:lpstr>
      <vt:lpstr>PowerPoint Presentation</vt:lpstr>
      <vt:lpstr>PowerPoint Presentation</vt:lpstr>
      <vt:lpstr>PowerPoint Presentation</vt:lpstr>
      <vt:lpstr>Pigeonhole Principle</vt:lpstr>
      <vt:lpstr>PowerPoint Presentation</vt:lpstr>
      <vt:lpstr>Graph theory</vt:lpstr>
      <vt:lpstr>PowerPoint Presentation</vt:lpstr>
      <vt:lpstr>PowerPoint Presentation</vt:lpstr>
      <vt:lpstr>5 Math exercises</vt:lpstr>
      <vt:lpstr>Debate competitions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Lecture in math</dc:title>
  <dc:creator>LENOVO</dc:creator>
  <cp:lastModifiedBy>LENOVO</cp:lastModifiedBy>
  <cp:revision>24</cp:revision>
  <dcterms:created xsi:type="dcterms:W3CDTF">2014-10-18T22:54:09Z</dcterms:created>
  <dcterms:modified xsi:type="dcterms:W3CDTF">2014-10-21T23:16:50Z</dcterms:modified>
</cp:coreProperties>
</file>