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60" r:id="rId5"/>
    <p:sldId id="267" r:id="rId6"/>
    <p:sldId id="269" r:id="rId7"/>
    <p:sldId id="270" r:id="rId8"/>
    <p:sldId id="271" r:id="rId9"/>
    <p:sldId id="266" r:id="rId10"/>
    <p:sldId id="280" r:id="rId11"/>
    <p:sldId id="281" r:id="rId12"/>
    <p:sldId id="268" r:id="rId13"/>
    <p:sldId id="273" r:id="rId14"/>
    <p:sldId id="272" r:id="rId15"/>
    <p:sldId id="263" r:id="rId16"/>
    <p:sldId id="282" r:id="rId17"/>
    <p:sldId id="274" r:id="rId18"/>
    <p:sldId id="275" r:id="rId19"/>
    <p:sldId id="264" r:id="rId20"/>
    <p:sldId id="262" r:id="rId21"/>
    <p:sldId id="258" r:id="rId22"/>
    <p:sldId id="278" r:id="rId23"/>
    <p:sldId id="279" r:id="rId24"/>
    <p:sldId id="276" r:id="rId25"/>
    <p:sldId id="277" r:id="rId26"/>
    <p:sldId id="257"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4E6E2C-14F0-490D-8060-E3696EC67481}"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8AE6D-30DB-43BE-A4DA-6B09922900C1}" type="slidenum">
              <a:rPr lang="en-US" smtClean="0"/>
              <a:t>‹#›</a:t>
            </a:fld>
            <a:endParaRPr lang="en-US"/>
          </a:p>
        </p:txBody>
      </p:sp>
    </p:spTree>
    <p:extLst>
      <p:ext uri="{BB962C8B-B14F-4D97-AF65-F5344CB8AC3E}">
        <p14:creationId xmlns:p14="http://schemas.microsoft.com/office/powerpoint/2010/main" val="64073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E6E2C-14F0-490D-8060-E3696EC67481}"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8AE6D-30DB-43BE-A4DA-6B09922900C1}" type="slidenum">
              <a:rPr lang="en-US" smtClean="0"/>
              <a:t>‹#›</a:t>
            </a:fld>
            <a:endParaRPr lang="en-US"/>
          </a:p>
        </p:txBody>
      </p:sp>
    </p:spTree>
    <p:extLst>
      <p:ext uri="{BB962C8B-B14F-4D97-AF65-F5344CB8AC3E}">
        <p14:creationId xmlns:p14="http://schemas.microsoft.com/office/powerpoint/2010/main" val="2594656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E6E2C-14F0-490D-8060-E3696EC67481}"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8AE6D-30DB-43BE-A4DA-6B09922900C1}" type="slidenum">
              <a:rPr lang="en-US" smtClean="0"/>
              <a:t>‹#›</a:t>
            </a:fld>
            <a:endParaRPr lang="en-US"/>
          </a:p>
        </p:txBody>
      </p:sp>
    </p:spTree>
    <p:extLst>
      <p:ext uri="{BB962C8B-B14F-4D97-AF65-F5344CB8AC3E}">
        <p14:creationId xmlns:p14="http://schemas.microsoft.com/office/powerpoint/2010/main" val="54067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E6E2C-14F0-490D-8060-E3696EC67481}"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8AE6D-30DB-43BE-A4DA-6B09922900C1}" type="slidenum">
              <a:rPr lang="en-US" smtClean="0"/>
              <a:t>‹#›</a:t>
            </a:fld>
            <a:endParaRPr lang="en-US"/>
          </a:p>
        </p:txBody>
      </p:sp>
    </p:spTree>
    <p:extLst>
      <p:ext uri="{BB962C8B-B14F-4D97-AF65-F5344CB8AC3E}">
        <p14:creationId xmlns:p14="http://schemas.microsoft.com/office/powerpoint/2010/main" val="4000716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4E6E2C-14F0-490D-8060-E3696EC67481}"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8AE6D-30DB-43BE-A4DA-6B09922900C1}" type="slidenum">
              <a:rPr lang="en-US" smtClean="0"/>
              <a:t>‹#›</a:t>
            </a:fld>
            <a:endParaRPr lang="en-US"/>
          </a:p>
        </p:txBody>
      </p:sp>
    </p:spTree>
    <p:extLst>
      <p:ext uri="{BB962C8B-B14F-4D97-AF65-F5344CB8AC3E}">
        <p14:creationId xmlns:p14="http://schemas.microsoft.com/office/powerpoint/2010/main" val="1825081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4E6E2C-14F0-490D-8060-E3696EC67481}" type="datetimeFigureOut">
              <a:rPr lang="en-US" smtClean="0"/>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8AE6D-30DB-43BE-A4DA-6B09922900C1}" type="slidenum">
              <a:rPr lang="en-US" smtClean="0"/>
              <a:t>‹#›</a:t>
            </a:fld>
            <a:endParaRPr lang="en-US"/>
          </a:p>
        </p:txBody>
      </p:sp>
    </p:spTree>
    <p:extLst>
      <p:ext uri="{BB962C8B-B14F-4D97-AF65-F5344CB8AC3E}">
        <p14:creationId xmlns:p14="http://schemas.microsoft.com/office/powerpoint/2010/main" val="899217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4E6E2C-14F0-490D-8060-E3696EC67481}" type="datetimeFigureOut">
              <a:rPr lang="en-US" smtClean="0"/>
              <a:t>10/29/2014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8AE6D-30DB-43BE-A4DA-6B09922900C1}" type="slidenum">
              <a:rPr lang="en-US" smtClean="0"/>
              <a:t>‹#›</a:t>
            </a:fld>
            <a:endParaRPr lang="en-US"/>
          </a:p>
        </p:txBody>
      </p:sp>
    </p:spTree>
    <p:extLst>
      <p:ext uri="{BB962C8B-B14F-4D97-AF65-F5344CB8AC3E}">
        <p14:creationId xmlns:p14="http://schemas.microsoft.com/office/powerpoint/2010/main" val="98434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4E6E2C-14F0-490D-8060-E3696EC67481}" type="datetimeFigureOut">
              <a:rPr lang="en-US" smtClean="0"/>
              <a:t>10/29/2014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8AE6D-30DB-43BE-A4DA-6B09922900C1}" type="slidenum">
              <a:rPr lang="en-US" smtClean="0"/>
              <a:t>‹#›</a:t>
            </a:fld>
            <a:endParaRPr lang="en-US"/>
          </a:p>
        </p:txBody>
      </p:sp>
    </p:spTree>
    <p:extLst>
      <p:ext uri="{BB962C8B-B14F-4D97-AF65-F5344CB8AC3E}">
        <p14:creationId xmlns:p14="http://schemas.microsoft.com/office/powerpoint/2010/main" val="3940544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E6E2C-14F0-490D-8060-E3696EC67481}" type="datetimeFigureOut">
              <a:rPr lang="en-US" smtClean="0"/>
              <a:t>10/29/2014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8AE6D-30DB-43BE-A4DA-6B09922900C1}" type="slidenum">
              <a:rPr lang="en-US" smtClean="0"/>
              <a:t>‹#›</a:t>
            </a:fld>
            <a:endParaRPr lang="en-US"/>
          </a:p>
        </p:txBody>
      </p:sp>
    </p:spTree>
    <p:extLst>
      <p:ext uri="{BB962C8B-B14F-4D97-AF65-F5344CB8AC3E}">
        <p14:creationId xmlns:p14="http://schemas.microsoft.com/office/powerpoint/2010/main" val="184234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E6E2C-14F0-490D-8060-E3696EC67481}" type="datetimeFigureOut">
              <a:rPr lang="en-US" smtClean="0"/>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8AE6D-30DB-43BE-A4DA-6B09922900C1}" type="slidenum">
              <a:rPr lang="en-US" smtClean="0"/>
              <a:t>‹#›</a:t>
            </a:fld>
            <a:endParaRPr lang="en-US"/>
          </a:p>
        </p:txBody>
      </p:sp>
    </p:spTree>
    <p:extLst>
      <p:ext uri="{BB962C8B-B14F-4D97-AF65-F5344CB8AC3E}">
        <p14:creationId xmlns:p14="http://schemas.microsoft.com/office/powerpoint/2010/main" val="1095988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E6E2C-14F0-490D-8060-E3696EC67481}" type="datetimeFigureOut">
              <a:rPr lang="en-US" smtClean="0"/>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8AE6D-30DB-43BE-A4DA-6B09922900C1}" type="slidenum">
              <a:rPr lang="en-US" smtClean="0"/>
              <a:t>‹#›</a:t>
            </a:fld>
            <a:endParaRPr lang="en-US"/>
          </a:p>
        </p:txBody>
      </p:sp>
    </p:spTree>
    <p:extLst>
      <p:ext uri="{BB962C8B-B14F-4D97-AF65-F5344CB8AC3E}">
        <p14:creationId xmlns:p14="http://schemas.microsoft.com/office/powerpoint/2010/main" val="396328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E6E2C-14F0-490D-8060-E3696EC67481}" type="datetimeFigureOut">
              <a:rPr lang="en-US" smtClean="0"/>
              <a:t>10/29/2014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8AE6D-30DB-43BE-A4DA-6B09922900C1}" type="slidenum">
              <a:rPr lang="en-US" smtClean="0"/>
              <a:t>‹#›</a:t>
            </a:fld>
            <a:endParaRPr lang="en-US"/>
          </a:p>
        </p:txBody>
      </p:sp>
    </p:spTree>
    <p:extLst>
      <p:ext uri="{BB962C8B-B14F-4D97-AF65-F5344CB8AC3E}">
        <p14:creationId xmlns:p14="http://schemas.microsoft.com/office/powerpoint/2010/main" val="1025495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Latin" TargetMode="External"/><Relationship Id="rId2" Type="http://schemas.openxmlformats.org/officeDocument/2006/relationships/hyperlink" Target="http://en.wikipedia.org/wiki/Propositional_calculus" TargetMode="External"/><Relationship Id="rId1" Type="http://schemas.openxmlformats.org/officeDocument/2006/relationships/slideLayout" Target="../slideLayouts/slideLayout2.xml"/><Relationship Id="rId6" Type="http://schemas.openxmlformats.org/officeDocument/2006/relationships/hyperlink" Target="http://en.wikipedia.org/wiki/Rule_of_inference" TargetMode="External"/><Relationship Id="rId5" Type="http://schemas.openxmlformats.org/officeDocument/2006/relationships/hyperlink" Target="http://en.wikipedia.org/wiki/Logical_form" TargetMode="External"/><Relationship Id="rId4" Type="http://schemas.openxmlformats.org/officeDocument/2006/relationships/hyperlink" Target="http://en.wikipedia.org/wiki/Validity"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Inference" TargetMode="External"/><Relationship Id="rId3" Type="http://schemas.openxmlformats.org/officeDocument/2006/relationships/hyperlink" Target="http://en.wikipedia.org/wiki/Latin_language" TargetMode="External"/><Relationship Id="rId7" Type="http://schemas.openxmlformats.org/officeDocument/2006/relationships/hyperlink" Target="http://en.wikipedia.org/wiki/Stoicism" TargetMode="External"/><Relationship Id="rId2" Type="http://schemas.openxmlformats.org/officeDocument/2006/relationships/hyperlink" Target="http://en.wikipedia.org/wiki/Propositional_calculus" TargetMode="External"/><Relationship Id="rId1" Type="http://schemas.openxmlformats.org/officeDocument/2006/relationships/slideLayout" Target="../slideLayouts/slideLayout2.xml"/><Relationship Id="rId6" Type="http://schemas.openxmlformats.org/officeDocument/2006/relationships/hyperlink" Target="http://en.wikipedia.org/wiki/Rule_of_inference" TargetMode="External"/><Relationship Id="rId5" Type="http://schemas.openxmlformats.org/officeDocument/2006/relationships/hyperlink" Target="http://en.wikipedia.org/wiki/Argument_form" TargetMode="External"/><Relationship Id="rId4" Type="http://schemas.openxmlformats.org/officeDocument/2006/relationships/hyperlink" Target="http://en.wikipedia.org/wiki/Validity"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Criterion_validity" TargetMode="External"/><Relationship Id="rId3" Type="http://schemas.openxmlformats.org/officeDocument/2006/relationships/hyperlink" Target="http://en.wikipedia.org/wiki/Physical_test" TargetMode="External"/><Relationship Id="rId7" Type="http://schemas.openxmlformats.org/officeDocument/2006/relationships/hyperlink" Target="http://en.wikipedia.org/wiki/Content_validity" TargetMode="External"/><Relationship Id="rId2" Type="http://schemas.openxmlformats.org/officeDocument/2006/relationships/hyperlink" Target="http://en.wikipedia.org/wiki/Chemical_test" TargetMode="External"/><Relationship Id="rId1" Type="http://schemas.openxmlformats.org/officeDocument/2006/relationships/slideLayout" Target="../slideLayouts/slideLayout2.xml"/><Relationship Id="rId6" Type="http://schemas.openxmlformats.org/officeDocument/2006/relationships/hyperlink" Target="http://en.wikipedia.org/wiki/Psychological_testing" TargetMode="External"/><Relationship Id="rId5" Type="http://schemas.openxmlformats.org/officeDocument/2006/relationships/hyperlink" Target="http://en.wikipedia.org/wiki/Accuracy_and_precision" TargetMode="External"/><Relationship Id="rId4" Type="http://schemas.openxmlformats.org/officeDocument/2006/relationships/hyperlink" Target="http://en.wikipedia.org/wiki/Test_(assessment)" TargetMode="External"/><Relationship Id="rId9" Type="http://schemas.openxmlformats.org/officeDocument/2006/relationships/hyperlink" Target="http://en.wikipedia.org/wiki/Construct_validity"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Logic" TargetMode="External"/><Relationship Id="rId13" Type="http://schemas.openxmlformats.org/officeDocument/2006/relationships/hyperlink" Target="http://en.wikipedia.org/wiki/Open-world_assumption" TargetMode="External"/><Relationship Id="rId3" Type="http://schemas.openxmlformats.org/officeDocument/2006/relationships/hyperlink" Target="http://en.wikipedia.org/wiki/Reasoning" TargetMode="External"/><Relationship Id="rId7" Type="http://schemas.openxmlformats.org/officeDocument/2006/relationships/hyperlink" Target="http://en.wikipedia.org/wiki/Unambiguous" TargetMode="External"/><Relationship Id="rId12" Type="http://schemas.openxmlformats.org/officeDocument/2006/relationships/hyperlink" Target="http://en.wikipedia.org/wiki/Closed-world_assumption" TargetMode="External"/><Relationship Id="rId2" Type="http://schemas.openxmlformats.org/officeDocument/2006/relationships/hyperlink" Target="http://en.wikipedia.org/wiki/Top-down_and_bottom-up_design" TargetMode="External"/><Relationship Id="rId1" Type="http://schemas.openxmlformats.org/officeDocument/2006/relationships/slideLayout" Target="../slideLayouts/slideLayout2.xml"/><Relationship Id="rId6" Type="http://schemas.openxmlformats.org/officeDocument/2006/relationships/hyperlink" Target="http://en.wikipedia.org/wiki/Consequent" TargetMode="External"/><Relationship Id="rId11" Type="http://schemas.openxmlformats.org/officeDocument/2006/relationships/hyperlink" Target="http://en.wikipedia.org/wiki/Reductionism" TargetMode="External"/><Relationship Id="rId5" Type="http://schemas.openxmlformats.org/officeDocument/2006/relationships/hyperlink" Target="http://en.wikipedia.org/wiki/Premise" TargetMode="External"/><Relationship Id="rId15" Type="http://schemas.openxmlformats.org/officeDocument/2006/relationships/hyperlink" Target="http://en.wikipedia.org/wiki/Mathematical_induction" TargetMode="External"/><Relationship Id="rId10" Type="http://schemas.openxmlformats.org/officeDocument/2006/relationships/hyperlink" Target="http://en.wikipedia.org/wiki/Inductive_reasoning" TargetMode="External"/><Relationship Id="rId4" Type="http://schemas.openxmlformats.org/officeDocument/2006/relationships/hyperlink" Target="http://en.wikipedia.org/wiki/Argument_(logic)" TargetMode="External"/><Relationship Id="rId9" Type="http://schemas.openxmlformats.org/officeDocument/2006/relationships/hyperlink" Target="http://en.wikipedia.org/wiki/Logical_necessity" TargetMode="External"/><Relationship Id="rId14" Type="http://schemas.openxmlformats.org/officeDocument/2006/relationships/hyperlink" Target="http://en.wikipedia.org/wiki/Uncertaint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Relation_(mathematics)" TargetMode="External"/><Relationship Id="rId2" Type="http://schemas.openxmlformats.org/officeDocument/2006/relationships/hyperlink" Target="http://en.wikipedia.org/wiki/Boolean-valued_function" TargetMode="External"/><Relationship Id="rId1" Type="http://schemas.openxmlformats.org/officeDocument/2006/relationships/slideLayout" Target="../slideLayouts/slideLayout2.xml"/><Relationship Id="rId5" Type="http://schemas.openxmlformats.org/officeDocument/2006/relationships/hyperlink" Target="http://en.wikipedia.org/wiki/Set_theory" TargetMode="External"/><Relationship Id="rId4" Type="http://schemas.openxmlformats.org/officeDocument/2006/relationships/hyperlink" Target="http://en.wikipedia.org/wiki/Indicator_function"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Existential_quantification" TargetMode="External"/><Relationship Id="rId13" Type="http://schemas.openxmlformats.org/officeDocument/2006/relationships/hyperlink" Target="http://en.wikipedia.org/wiki/Natural_language" TargetMode="External"/><Relationship Id="rId3" Type="http://schemas.openxmlformats.org/officeDocument/2006/relationships/hyperlink" Target="http://en.wikipedia.org/wiki/Domain_of_discourse" TargetMode="External"/><Relationship Id="rId7" Type="http://schemas.openxmlformats.org/officeDocument/2006/relationships/hyperlink" Target="http://en.wikipedia.org/wiki/Universal_quantification" TargetMode="External"/><Relationship Id="rId12" Type="http://schemas.openxmlformats.org/officeDocument/2006/relationships/hyperlink" Target="http://en.wikipedia.org/wiki/Per_Lindstr%C3%B6m" TargetMode="External"/><Relationship Id="rId2" Type="http://schemas.openxmlformats.org/officeDocument/2006/relationships/hyperlink" Target="http://en.wikipedia.org/wiki/Logic" TargetMode="External"/><Relationship Id="rId1" Type="http://schemas.openxmlformats.org/officeDocument/2006/relationships/slideLayout" Target="../slideLayouts/slideLayout2.xml"/><Relationship Id="rId6" Type="http://schemas.openxmlformats.org/officeDocument/2006/relationships/hyperlink" Target="http://en.wikipedia.org/wiki/Predicate_%28logic%29" TargetMode="External"/><Relationship Id="rId11" Type="http://schemas.openxmlformats.org/officeDocument/2006/relationships/hyperlink" Target="http://en.wikipedia.org/wiki/Andrzej_Mostowski" TargetMode="External"/><Relationship Id="rId5" Type="http://schemas.openxmlformats.org/officeDocument/2006/relationships/hyperlink" Target="http://en.wikipedia.org/wiki/Semantics" TargetMode="External"/><Relationship Id="rId10" Type="http://schemas.openxmlformats.org/officeDocument/2006/relationships/hyperlink" Target="http://en.wikipedia.org/wiki/E" TargetMode="External"/><Relationship Id="rId4" Type="http://schemas.openxmlformats.org/officeDocument/2006/relationships/hyperlink" Target="http://en.wikipedia.org/wiki/Free_variables_and_bound_variables" TargetMode="External"/><Relationship Id="rId9" Type="http://schemas.openxmlformats.org/officeDocument/2006/relationships/hyperlink" Target="http://en.wikipedia.org/wiki/A" TargetMode="External"/><Relationship Id="rId14" Type="http://schemas.openxmlformats.org/officeDocument/2006/relationships/hyperlink" Target="http://en.wikipedia.org/wiki/Quantifier_%28linguistics%29"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Literal_(mathematical_logic)" TargetMode="External"/><Relationship Id="rId2" Type="http://schemas.openxmlformats.org/officeDocument/2006/relationships/hyperlink" Target="http://en.wikipedia.org/wiki/Logical_disjunctio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First-order_logic" TargetMode="External"/><Relationship Id="rId13" Type="http://schemas.openxmlformats.org/officeDocument/2006/relationships/hyperlink" Target="http://en.wikipedia.org/wiki/Unification_(computer_science)" TargetMode="External"/><Relationship Id="rId3" Type="http://schemas.openxmlformats.org/officeDocument/2006/relationships/hyperlink" Target="http://en.wikipedia.org/wiki/Automated_theorem_proving" TargetMode="External"/><Relationship Id="rId7" Type="http://schemas.openxmlformats.org/officeDocument/2006/relationships/hyperlink" Target="http://en.wikipedia.org/wiki/Propositional_logic" TargetMode="External"/><Relationship Id="rId12" Type="http://schemas.openxmlformats.org/officeDocument/2006/relationships/hyperlink" Target="http://en.wikipedia.org/wiki/John_Alan_Robinson" TargetMode="External"/><Relationship Id="rId2" Type="http://schemas.openxmlformats.org/officeDocument/2006/relationships/hyperlink" Target="http://en.wikipedia.org/wiki/Mathematical_logic" TargetMode="External"/><Relationship Id="rId1" Type="http://schemas.openxmlformats.org/officeDocument/2006/relationships/slideLayout" Target="../slideLayouts/slideLayout2.xml"/><Relationship Id="rId6" Type="http://schemas.openxmlformats.org/officeDocument/2006/relationships/hyperlink" Target="http://en.wikipedia.org/wiki/Theorem-proving" TargetMode="External"/><Relationship Id="rId11" Type="http://schemas.openxmlformats.org/officeDocument/2006/relationships/hyperlink" Target="http://en.wikipedia.org/wiki/Ground_instance" TargetMode="External"/><Relationship Id="rId5" Type="http://schemas.openxmlformats.org/officeDocument/2006/relationships/hyperlink" Target="http://en.wikipedia.org/wiki/Reductio_ad_absurdum" TargetMode="External"/><Relationship Id="rId10" Type="http://schemas.openxmlformats.org/officeDocument/2006/relationships/hyperlink" Target="http://en.wikipedia.org/wiki/David-Putnam_algorithm" TargetMode="External"/><Relationship Id="rId4" Type="http://schemas.openxmlformats.org/officeDocument/2006/relationships/hyperlink" Target="http://en.wikipedia.org/wiki/Inference" TargetMode="External"/><Relationship Id="rId9" Type="http://schemas.openxmlformats.org/officeDocument/2006/relationships/hyperlink" Target="http://en.wikipedia.org/wiki/Propositional_formula" TargetMode="External"/><Relationship Id="rId14" Type="http://schemas.openxmlformats.org/officeDocument/2006/relationships/hyperlink" Target="http://en.wikipedia.org/wiki/Refutation_completeness"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en.wikipedia.org/wiki/Tree_(set_theory)" TargetMode="External"/><Relationship Id="rId13" Type="http://schemas.openxmlformats.org/officeDocument/2006/relationships/hyperlink" Target="http://en.wikipedia.org/wiki/Inductive_reasoning" TargetMode="External"/><Relationship Id="rId3" Type="http://schemas.openxmlformats.org/officeDocument/2006/relationships/hyperlink" Target="http://en.wikipedia.org/wiki/Natural_number" TargetMode="External"/><Relationship Id="rId7" Type="http://schemas.openxmlformats.org/officeDocument/2006/relationships/hyperlink" Target="http://en.wikipedia.org/wiki/Well-founded" TargetMode="External"/><Relationship Id="rId12" Type="http://schemas.openxmlformats.org/officeDocument/2006/relationships/hyperlink" Target="http://en.wikipedia.org/wiki/Recursion" TargetMode="External"/><Relationship Id="rId2" Type="http://schemas.openxmlformats.org/officeDocument/2006/relationships/hyperlink" Target="http://en.wikipedia.org/wiki/Mathematical_proof" TargetMode="External"/><Relationship Id="rId16" Type="http://schemas.openxmlformats.org/officeDocument/2006/relationships/hyperlink" Target="http://en.wikipedia.org/wiki/Deductive_reasoning" TargetMode="External"/><Relationship Id="rId1" Type="http://schemas.openxmlformats.org/officeDocument/2006/relationships/slideLayout" Target="../slideLayouts/slideLayout2.xml"/><Relationship Id="rId6" Type="http://schemas.openxmlformats.org/officeDocument/2006/relationships/hyperlink" Target="http://en.wikipedia.org/wiki/Rule_of_inference" TargetMode="External"/><Relationship Id="rId11" Type="http://schemas.openxmlformats.org/officeDocument/2006/relationships/hyperlink" Target="http://en.wikipedia.org/wiki/Computer_science" TargetMode="External"/><Relationship Id="rId5" Type="http://schemas.openxmlformats.org/officeDocument/2006/relationships/hyperlink" Target="http://en.wikipedia.org/wiki/Material_conditional" TargetMode="External"/><Relationship Id="rId15" Type="http://schemas.openxmlformats.org/officeDocument/2006/relationships/hyperlink" Target="http://en.wikipedia.org/wiki/Inference_rule" TargetMode="External"/><Relationship Id="rId10" Type="http://schemas.openxmlformats.org/officeDocument/2006/relationships/hyperlink" Target="http://en.wikipedia.org/wiki/Mathematical_logic" TargetMode="External"/><Relationship Id="rId4" Type="http://schemas.openxmlformats.org/officeDocument/2006/relationships/hyperlink" Target="http://en.wikipedia.org/wiki/Direct_proof" TargetMode="External"/><Relationship Id="rId9" Type="http://schemas.openxmlformats.org/officeDocument/2006/relationships/hyperlink" Target="http://en.wikipedia.org/wiki/Structural_induction" TargetMode="External"/><Relationship Id="rId14" Type="http://schemas.openxmlformats.org/officeDocument/2006/relationships/hyperlink" Target="http://en.wikipedia.org/wiki/Problem_of_induc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en.wikipedia.org/wiki/Matroid" TargetMode="External"/><Relationship Id="rId13" Type="http://schemas.openxmlformats.org/officeDocument/2006/relationships/hyperlink" Target="http://en.wikipedia.org/wiki/Probability_theory" TargetMode="External"/><Relationship Id="rId18" Type="http://schemas.openxmlformats.org/officeDocument/2006/relationships/hyperlink" Target="http://en.wikipedia.org/wiki/Ergodic_theory" TargetMode="External"/><Relationship Id="rId3" Type="http://schemas.openxmlformats.org/officeDocument/2006/relationships/hyperlink" Target="http://en.wikipedia.org/wiki/Countable_set" TargetMode="External"/><Relationship Id="rId21" Type="http://schemas.openxmlformats.org/officeDocument/2006/relationships/hyperlink" Target="http://en.wikipedia.org/wiki/Analysis_of_algorithms" TargetMode="External"/><Relationship Id="rId7" Type="http://schemas.openxmlformats.org/officeDocument/2006/relationships/hyperlink" Target="http://en.wikipedia.org/wiki/Combinatorial_design" TargetMode="External"/><Relationship Id="rId12" Type="http://schemas.openxmlformats.org/officeDocument/2006/relationships/hyperlink" Target="http://en.wikipedia.org/wiki/Algebraic_combinatorics" TargetMode="External"/><Relationship Id="rId17" Type="http://schemas.openxmlformats.org/officeDocument/2006/relationships/hyperlink" Target="http://en.wikipedia.org/wiki/Computer_science" TargetMode="External"/><Relationship Id="rId2" Type="http://schemas.openxmlformats.org/officeDocument/2006/relationships/hyperlink" Target="http://en.wikipedia.org/wiki/Mathematics" TargetMode="External"/><Relationship Id="rId16" Type="http://schemas.openxmlformats.org/officeDocument/2006/relationships/hyperlink" Target="http://en.wikipedia.org/wiki/Mathematical_optimization" TargetMode="External"/><Relationship Id="rId20" Type="http://schemas.openxmlformats.org/officeDocument/2006/relationships/hyperlink" Target="http://en.wikipedia.org/wiki/Graph_theory" TargetMode="External"/><Relationship Id="rId1" Type="http://schemas.openxmlformats.org/officeDocument/2006/relationships/slideLayout" Target="../slideLayouts/slideLayout2.xml"/><Relationship Id="rId6" Type="http://schemas.openxmlformats.org/officeDocument/2006/relationships/hyperlink" Target="http://en.wikipedia.org/wiki/Enumerative_combinatorics" TargetMode="External"/><Relationship Id="rId11" Type="http://schemas.openxmlformats.org/officeDocument/2006/relationships/hyperlink" Target="http://en.wikipedia.org/wiki/Algebra" TargetMode="External"/><Relationship Id="rId5" Type="http://schemas.openxmlformats.org/officeDocument/2006/relationships/hyperlink" Target="http://en.wikipedia.org/wiki/Mathematical_structure" TargetMode="External"/><Relationship Id="rId15" Type="http://schemas.openxmlformats.org/officeDocument/2006/relationships/hyperlink" Target="http://en.wikipedia.org/wiki/Geometry" TargetMode="External"/><Relationship Id="rId10" Type="http://schemas.openxmlformats.org/officeDocument/2006/relationships/hyperlink" Target="http://en.wikipedia.org/wiki/Combinatorial_optimization" TargetMode="External"/><Relationship Id="rId19" Type="http://schemas.openxmlformats.org/officeDocument/2006/relationships/hyperlink" Target="http://en.wikipedia.org/wiki/Statistical_physics" TargetMode="External"/><Relationship Id="rId4" Type="http://schemas.openxmlformats.org/officeDocument/2006/relationships/hyperlink" Target="http://en.wikipedia.org/wiki/Discrete_mathematics" TargetMode="External"/><Relationship Id="rId9" Type="http://schemas.openxmlformats.org/officeDocument/2006/relationships/hyperlink" Target="http://en.wikipedia.org/wiki/Extremal_combinatorics" TargetMode="External"/><Relationship Id="rId14" Type="http://schemas.openxmlformats.org/officeDocument/2006/relationships/hyperlink" Target="http://en.wikipedia.org/wiki/Topology"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Cyclic_order" TargetMode="External"/><Relationship Id="rId2" Type="http://schemas.openxmlformats.org/officeDocument/2006/relationships/hyperlink" Target="http://en.wikipedia.org/wiki/Permutation" TargetMode="External"/><Relationship Id="rId1" Type="http://schemas.openxmlformats.org/officeDocument/2006/relationships/slideLayout" Target="../slideLayouts/slideLayout2.xml"/><Relationship Id="rId5" Type="http://schemas.openxmlformats.org/officeDocument/2006/relationships/hyperlink" Target="http://en.wikipedia.org/wiki/Permutation#Definition_and_usage" TargetMode="External"/><Relationship Id="rId4" Type="http://schemas.openxmlformats.org/officeDocument/2006/relationships/hyperlink" Target="http://en.wikipedia.org/wiki/Set_(mathematic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en.wikipedia.org/wiki/NP-complete" TargetMode="External"/><Relationship Id="rId13" Type="http://schemas.openxmlformats.org/officeDocument/2006/relationships/hyperlink" Target="http://en.wikipedia.org/wiki/Heuristic" TargetMode="External"/><Relationship Id="rId3" Type="http://schemas.openxmlformats.org/officeDocument/2006/relationships/hyperlink" Target="http://en.wikipedia.org/wiki/Combinatorial_optimization" TargetMode="External"/><Relationship Id="rId7" Type="http://schemas.openxmlformats.org/officeDocument/2006/relationships/hyperlink" Target="http://en.wikipedia.org/wiki/Computational_complexity_theory" TargetMode="External"/><Relationship Id="rId12" Type="http://schemas.openxmlformats.org/officeDocument/2006/relationships/hyperlink" Target="http://en.wikipedia.org/wiki/Exponential_time_hypothesis" TargetMode="External"/><Relationship Id="rId17" Type="http://schemas.openxmlformats.org/officeDocument/2006/relationships/hyperlink" Target="http://en.wikipedia.org/wiki/DNA_sequencing" TargetMode="External"/><Relationship Id="rId2" Type="http://schemas.openxmlformats.org/officeDocument/2006/relationships/hyperlink" Target="http://en.wikipedia.org/wiki/NP-hard" TargetMode="External"/><Relationship Id="rId16" Type="http://schemas.openxmlformats.org/officeDocument/2006/relationships/hyperlink" Target="http://en.wikipedia.org/wiki/Integrated_circuit" TargetMode="External"/><Relationship Id="rId1" Type="http://schemas.openxmlformats.org/officeDocument/2006/relationships/slideLayout" Target="../slideLayouts/slideLayout2.xml"/><Relationship Id="rId6" Type="http://schemas.openxmlformats.org/officeDocument/2006/relationships/hyperlink" Target="http://en.wikipedia.org/wiki/Traveling_purchaser_problem" TargetMode="External"/><Relationship Id="rId11" Type="http://schemas.openxmlformats.org/officeDocument/2006/relationships/hyperlink" Target="http://en.wikipedia.org/wiki/Time_complexity#Superpolynomial_time" TargetMode="External"/><Relationship Id="rId5" Type="http://schemas.openxmlformats.org/officeDocument/2006/relationships/hyperlink" Target="http://en.wikipedia.org/wiki/Theoretical_computer_science" TargetMode="External"/><Relationship Id="rId15" Type="http://schemas.openxmlformats.org/officeDocument/2006/relationships/hyperlink" Target="http://en.wikipedia.org/wiki/Logistics" TargetMode="External"/><Relationship Id="rId10" Type="http://schemas.openxmlformats.org/officeDocument/2006/relationships/hyperlink" Target="http://en.wikipedia.org/wiki/Running_time" TargetMode="External"/><Relationship Id="rId4" Type="http://schemas.openxmlformats.org/officeDocument/2006/relationships/hyperlink" Target="http://en.wikipedia.org/wiki/Operations_research" TargetMode="External"/><Relationship Id="rId9" Type="http://schemas.openxmlformats.org/officeDocument/2006/relationships/hyperlink" Target="http://en.wikipedia.org/wiki/Best,_worst_and_average_case" TargetMode="External"/><Relationship Id="rId14" Type="http://schemas.openxmlformats.org/officeDocument/2006/relationships/hyperlink" Target="http://en.wikipedia.org/wiki/Planning"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en.wikipedia.org/wiki/Communications_protocol" TargetMode="External"/><Relationship Id="rId13" Type="http://schemas.openxmlformats.org/officeDocument/2006/relationships/hyperlink" Target="http://en.wikipedia.org/wiki/Non-repudiation" TargetMode="External"/><Relationship Id="rId18" Type="http://schemas.openxmlformats.org/officeDocument/2006/relationships/hyperlink" Target="http://en.wikipedia.org/wiki/Password" TargetMode="External"/><Relationship Id="rId3" Type="http://schemas.openxmlformats.org/officeDocument/2006/relationships/hyperlink" Target="http://en.wiktionary.org/wiki/en:%CE%BA%CF%81%CF%85%CF%80%CF%84%CF%8C%CF%82" TargetMode="External"/><Relationship Id="rId7" Type="http://schemas.openxmlformats.org/officeDocument/2006/relationships/hyperlink" Target="http://en.wikipedia.org/wiki/Adversary_(cryptography)" TargetMode="External"/><Relationship Id="rId12" Type="http://schemas.openxmlformats.org/officeDocument/2006/relationships/hyperlink" Target="http://en.wikipedia.org/wiki/Authentication" TargetMode="External"/><Relationship Id="rId17" Type="http://schemas.openxmlformats.org/officeDocument/2006/relationships/hyperlink" Target="http://en.wikipedia.org/wiki/Automated_teller_machine" TargetMode="External"/><Relationship Id="rId2" Type="http://schemas.openxmlformats.org/officeDocument/2006/relationships/hyperlink" Target="http://en.wikipedia.org/wiki/Ancient_Greek" TargetMode="External"/><Relationship Id="rId16" Type="http://schemas.openxmlformats.org/officeDocument/2006/relationships/hyperlink" Target="http://en.wikipedia.org/wiki/Electrical_engineering" TargetMode="External"/><Relationship Id="rId1" Type="http://schemas.openxmlformats.org/officeDocument/2006/relationships/slideLayout" Target="../slideLayouts/slideLayout2.xml"/><Relationship Id="rId6" Type="http://schemas.openxmlformats.org/officeDocument/2006/relationships/hyperlink" Target="http://en.wikipedia.org/wiki/-logy" TargetMode="External"/><Relationship Id="rId11" Type="http://schemas.openxmlformats.org/officeDocument/2006/relationships/hyperlink" Target="http://en.wikipedia.org/wiki/Data_integrity" TargetMode="External"/><Relationship Id="rId5" Type="http://schemas.openxmlformats.org/officeDocument/2006/relationships/hyperlink" Target="http://en.wiktionary.org/wiki/en:-%CE%BB%CE%BF%CE%B3%CE%AF%CE%B1#Greek" TargetMode="External"/><Relationship Id="rId15" Type="http://schemas.openxmlformats.org/officeDocument/2006/relationships/hyperlink" Target="http://en.wikipedia.org/wiki/Computer_science" TargetMode="External"/><Relationship Id="rId10" Type="http://schemas.openxmlformats.org/officeDocument/2006/relationships/hyperlink" Target="http://en.wikipedia.org/wiki/Confidentiality" TargetMode="External"/><Relationship Id="rId19" Type="http://schemas.openxmlformats.org/officeDocument/2006/relationships/hyperlink" Target="http://en.wikipedia.org/wiki/Electronic_commerce" TargetMode="External"/><Relationship Id="rId4" Type="http://schemas.openxmlformats.org/officeDocument/2006/relationships/hyperlink" Target="http://en.wiktionary.org/wiki/en:%CE%B3%CF%81%CE%AC%CF%86%CF%89#Ancient_Greek" TargetMode="External"/><Relationship Id="rId9" Type="http://schemas.openxmlformats.org/officeDocument/2006/relationships/hyperlink" Target="http://en.wikipedia.org/wiki/Information_security" TargetMode="External"/><Relationship Id="rId14" Type="http://schemas.openxmlformats.org/officeDocument/2006/relationships/hyperlink" Target="http://en.wikipedia.org/wiki/Mathematic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Formal_system" TargetMode="External"/><Relationship Id="rId13" Type="http://schemas.openxmlformats.org/officeDocument/2006/relationships/hyperlink" Target="http://en.wikipedia.org/wiki/Recursion_theory" TargetMode="External"/><Relationship Id="rId18" Type="http://schemas.openxmlformats.org/officeDocument/2006/relationships/hyperlink" Target="http://en.wikipedia.org/wiki/Logic_in_computer_science" TargetMode="External"/><Relationship Id="rId26" Type="http://schemas.openxmlformats.org/officeDocument/2006/relationships/hyperlink" Target="http://en.wikipedia.org/wiki/Gerhard_Gentzen" TargetMode="External"/><Relationship Id="rId3" Type="http://schemas.openxmlformats.org/officeDocument/2006/relationships/hyperlink" Target="http://en.wikipedia.org/wiki/Logic" TargetMode="External"/><Relationship Id="rId21" Type="http://schemas.openxmlformats.org/officeDocument/2006/relationships/hyperlink" Target="http://en.wikipedia.org/wiki/Arithmetic" TargetMode="External"/><Relationship Id="rId7" Type="http://schemas.openxmlformats.org/officeDocument/2006/relationships/hyperlink" Target="http://en.wikipedia.org/wiki/Mathematical_logic#cite_note-1" TargetMode="External"/><Relationship Id="rId12" Type="http://schemas.openxmlformats.org/officeDocument/2006/relationships/hyperlink" Target="http://en.wikipedia.org/wiki/Model_theory" TargetMode="External"/><Relationship Id="rId17" Type="http://schemas.openxmlformats.org/officeDocument/2006/relationships/hyperlink" Target="http://en.wikipedia.org/wiki/ACM_Computing_Classification_System" TargetMode="External"/><Relationship Id="rId25" Type="http://schemas.openxmlformats.org/officeDocument/2006/relationships/hyperlink" Target="http://en.wikipedia.org/wiki/Kurt_G%C3%B6del" TargetMode="External"/><Relationship Id="rId2" Type="http://schemas.openxmlformats.org/officeDocument/2006/relationships/hyperlink" Target="http://en.wikipedia.org/wiki/Mathematics" TargetMode="External"/><Relationship Id="rId16" Type="http://schemas.openxmlformats.org/officeDocument/2006/relationships/hyperlink" Target="http://en.wikipedia.org/wiki/Definable_set" TargetMode="External"/><Relationship Id="rId20" Type="http://schemas.openxmlformats.org/officeDocument/2006/relationships/hyperlink" Target="http://en.wikipedia.org/wiki/Geometry" TargetMode="External"/><Relationship Id="rId1" Type="http://schemas.openxmlformats.org/officeDocument/2006/relationships/slideLayout" Target="../slideLayouts/slideLayout2.xml"/><Relationship Id="rId6" Type="http://schemas.openxmlformats.org/officeDocument/2006/relationships/hyperlink" Target="http://en.wikipedia.org/wiki/Theoretical_computer_science" TargetMode="External"/><Relationship Id="rId11" Type="http://schemas.openxmlformats.org/officeDocument/2006/relationships/hyperlink" Target="http://en.wikipedia.org/wiki/Set_theory" TargetMode="External"/><Relationship Id="rId24" Type="http://schemas.openxmlformats.org/officeDocument/2006/relationships/hyperlink" Target="http://en.wikipedia.org/wiki/Hilbert's_program" TargetMode="External"/><Relationship Id="rId5" Type="http://schemas.openxmlformats.org/officeDocument/2006/relationships/hyperlink" Target="http://en.wikipedia.org/wiki/Foundations_of_mathematics" TargetMode="External"/><Relationship Id="rId15" Type="http://schemas.openxmlformats.org/officeDocument/2006/relationships/hyperlink" Target="http://en.wikipedia.org/wiki/First-order_logic" TargetMode="External"/><Relationship Id="rId23" Type="http://schemas.openxmlformats.org/officeDocument/2006/relationships/hyperlink" Target="http://en.wikipedia.org/wiki/David_Hilbert" TargetMode="External"/><Relationship Id="rId10" Type="http://schemas.openxmlformats.org/officeDocument/2006/relationships/hyperlink" Target="http://en.wikipedia.org/wiki/Mathematical_proof" TargetMode="External"/><Relationship Id="rId19" Type="http://schemas.openxmlformats.org/officeDocument/2006/relationships/hyperlink" Target="http://en.wikipedia.org/wiki/Axiom" TargetMode="External"/><Relationship Id="rId4" Type="http://schemas.openxmlformats.org/officeDocument/2006/relationships/hyperlink" Target="http://en.wikipedia.org/wiki/Metamathematics" TargetMode="External"/><Relationship Id="rId9" Type="http://schemas.openxmlformats.org/officeDocument/2006/relationships/hyperlink" Target="http://en.wikipedia.org/wiki/Deductive_reasoning" TargetMode="External"/><Relationship Id="rId14" Type="http://schemas.openxmlformats.org/officeDocument/2006/relationships/hyperlink" Target="http://en.wikipedia.org/wiki/Proof_theory" TargetMode="External"/><Relationship Id="rId22" Type="http://schemas.openxmlformats.org/officeDocument/2006/relationships/hyperlink" Target="http://en.wikipedia.org/wiki/Analysis" TargetMode="External"/><Relationship Id="rId27" Type="http://schemas.openxmlformats.org/officeDocument/2006/relationships/hyperlink" Target="http://en.wikipedia.org/wiki/Reverse_mathematic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Naive_set_theory" TargetMode="External"/><Relationship Id="rId13" Type="http://schemas.openxmlformats.org/officeDocument/2006/relationships/hyperlink" Target="http://en.wikipedia.org/wiki/Mathematics" TargetMode="External"/><Relationship Id="rId3" Type="http://schemas.openxmlformats.org/officeDocument/2006/relationships/hyperlink" Target="http://en.wikipedia.org/wiki/Set_(mathematics)" TargetMode="External"/><Relationship Id="rId7" Type="http://schemas.openxmlformats.org/officeDocument/2006/relationships/hyperlink" Target="http://en.wikipedia.org/wiki/Paradoxes_of_set_theory" TargetMode="External"/><Relationship Id="rId12" Type="http://schemas.openxmlformats.org/officeDocument/2006/relationships/hyperlink" Target="http://en.wikipedia.org/wiki/Foundations_of_mathematics" TargetMode="External"/><Relationship Id="rId2" Type="http://schemas.openxmlformats.org/officeDocument/2006/relationships/hyperlink" Target="http://en.wikipedia.org/wiki/Mathematical_logic" TargetMode="External"/><Relationship Id="rId16" Type="http://schemas.openxmlformats.org/officeDocument/2006/relationships/hyperlink" Target="http://en.wikipedia.org/wiki/Large_cardinal" TargetMode="External"/><Relationship Id="rId1" Type="http://schemas.openxmlformats.org/officeDocument/2006/relationships/slideLayout" Target="../slideLayouts/slideLayout2.xml"/><Relationship Id="rId6" Type="http://schemas.openxmlformats.org/officeDocument/2006/relationships/hyperlink" Target="http://en.wikipedia.org/wiki/Richard_Dedekind" TargetMode="External"/><Relationship Id="rId11" Type="http://schemas.openxmlformats.org/officeDocument/2006/relationships/hyperlink" Target="http://en.wikipedia.org/wiki/Axiom_of_choice" TargetMode="External"/><Relationship Id="rId5" Type="http://schemas.openxmlformats.org/officeDocument/2006/relationships/hyperlink" Target="http://en.wikipedia.org/wiki/Georg_Cantor" TargetMode="External"/><Relationship Id="rId15" Type="http://schemas.openxmlformats.org/officeDocument/2006/relationships/hyperlink" Target="http://en.wikipedia.org/wiki/Consistency" TargetMode="External"/><Relationship Id="rId10" Type="http://schemas.openxmlformats.org/officeDocument/2006/relationships/hyperlink" Target="http://en.wikipedia.org/wiki/Zermelo%E2%80%93Fraenkel_set_theory" TargetMode="External"/><Relationship Id="rId4" Type="http://schemas.openxmlformats.org/officeDocument/2006/relationships/hyperlink" Target="http://en.wikipedia.org/wiki/Mathematical_objects" TargetMode="External"/><Relationship Id="rId9" Type="http://schemas.openxmlformats.org/officeDocument/2006/relationships/hyperlink" Target="http://en.wikipedia.org/wiki/Axiomatic_system" TargetMode="External"/><Relationship Id="rId14" Type="http://schemas.openxmlformats.org/officeDocument/2006/relationships/hyperlink" Target="http://en.wikipedia.org/wiki/Real_number"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Meaning_(linguistics)" TargetMode="External"/><Relationship Id="rId3" Type="http://schemas.openxmlformats.org/officeDocument/2006/relationships/hyperlink" Target="http://en.wikipedia.org/wiki/Truth-bearer" TargetMode="External"/><Relationship Id="rId7" Type="http://schemas.openxmlformats.org/officeDocument/2006/relationships/hyperlink" Target="http://en.wikipedia.org/wiki/Referent" TargetMode="External"/><Relationship Id="rId2" Type="http://schemas.openxmlformats.org/officeDocument/2006/relationships/hyperlink" Target="http://en.wikipedia.org/wiki/Contemporary_philosophy" TargetMode="External"/><Relationship Id="rId1" Type="http://schemas.openxmlformats.org/officeDocument/2006/relationships/slideLayout" Target="../slideLayouts/slideLayout2.xml"/><Relationship Id="rId6" Type="http://schemas.openxmlformats.org/officeDocument/2006/relationships/hyperlink" Target="http://en.wikipedia.org/wiki/Propositional_attitude" TargetMode="External"/><Relationship Id="rId5" Type="http://schemas.openxmlformats.org/officeDocument/2006/relationships/hyperlink" Target="http://en.wikipedia.org/wiki/Belief" TargetMode="External"/><Relationship Id="rId4" Type="http://schemas.openxmlformats.org/officeDocument/2006/relationships/hyperlink" Target="http://en.wikipedia.org/wiki/Truth" TargetMode="External"/><Relationship Id="rId9" Type="http://schemas.openxmlformats.org/officeDocument/2006/relationships/hyperlink" Target="http://en.wikipedia.org/wiki/Sentence_(linguistic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Logically_equivalent" TargetMode="External"/><Relationship Id="rId2" Type="http://schemas.openxmlformats.org/officeDocument/2006/relationships/hyperlink" Target="http://en.wikipedia.org/wiki/Conditional_statement" TargetMode="External"/><Relationship Id="rId1" Type="http://schemas.openxmlformats.org/officeDocument/2006/relationships/slideLayout" Target="../slideLayouts/slideLayout2.xml"/><Relationship Id="rId5" Type="http://schemas.openxmlformats.org/officeDocument/2006/relationships/hyperlink" Target="http://en.wikipedia.org/wiki/Conversion_(logic)" TargetMode="External"/><Relationship Id="rId4" Type="http://schemas.openxmlformats.org/officeDocument/2006/relationships/hyperlink" Target="http://en.wikipedia.org/wiki/Inverse_(logi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Immediate_inference" TargetMode="External"/><Relationship Id="rId2" Type="http://schemas.openxmlformats.org/officeDocument/2006/relationships/hyperlink" Target="http://en.wikipedia.org/wiki/Conditional_sentence" TargetMode="External"/><Relationship Id="rId1" Type="http://schemas.openxmlformats.org/officeDocument/2006/relationships/slideLayout" Target="../slideLayouts/slideLayout2.xml"/><Relationship Id="rId5" Type="http://schemas.openxmlformats.org/officeDocument/2006/relationships/hyperlink" Target="http://en.wikipedia.org/wiki/Conversion_(logic)" TargetMode="External"/><Relationship Id="rId4" Type="http://schemas.openxmlformats.org/officeDocument/2006/relationships/hyperlink" Target="http://en.wikipedia.org/wiki/Contrapositiv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Logical_argument" TargetMode="External"/><Relationship Id="rId2" Type="http://schemas.openxmlformats.org/officeDocument/2006/relationships/hyperlink" Target="http://en.wikipedia.org/wiki/Greek_language" TargetMode="External"/><Relationship Id="rId1" Type="http://schemas.openxmlformats.org/officeDocument/2006/relationships/slideLayout" Target="../slideLayouts/slideLayout2.xml"/><Relationship Id="rId6" Type="http://schemas.openxmlformats.org/officeDocument/2006/relationships/hyperlink" Target="http://en.wikipedia.org/wiki/Propositions" TargetMode="External"/><Relationship Id="rId5" Type="http://schemas.openxmlformats.org/officeDocument/2006/relationships/hyperlink" Target="http://en.wikipedia.org/wiki/Logical_consequence" TargetMode="External"/><Relationship Id="rId4" Type="http://schemas.openxmlformats.org/officeDocument/2006/relationships/hyperlink" Target="http://en.wikipedia.org/wiki/Deductive_reason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470025"/>
          </a:xfrm>
        </p:spPr>
        <p:txBody>
          <a:bodyPr>
            <a:normAutofit/>
          </a:bodyPr>
          <a:lstStyle/>
          <a:p>
            <a:r>
              <a:rPr lang="en-US" sz="8000" b="1" dirty="0"/>
              <a:t>6 Lecture in math</a:t>
            </a:r>
            <a:endParaRPr lang="en-US" sz="8000" dirty="0"/>
          </a:p>
        </p:txBody>
      </p:sp>
      <p:sp>
        <p:nvSpPr>
          <p:cNvPr id="3" name="Subtitle 2"/>
          <p:cNvSpPr>
            <a:spLocks noGrp="1"/>
          </p:cNvSpPr>
          <p:nvPr>
            <p:ph type="subTitle" idx="1"/>
          </p:nvPr>
        </p:nvSpPr>
        <p:spPr>
          <a:xfrm>
            <a:off x="1371600" y="2362200"/>
            <a:ext cx="6400800" cy="3048000"/>
          </a:xfrm>
        </p:spPr>
        <p:txBody>
          <a:bodyPr>
            <a:normAutofit fontScale="92500" lnSpcReduction="10000"/>
          </a:bodyPr>
          <a:lstStyle/>
          <a:p>
            <a:r>
              <a:rPr lang="en-US" b="1" dirty="0" smtClean="0">
                <a:solidFill>
                  <a:srgbClr val="FF0000"/>
                </a:solidFill>
              </a:rPr>
              <a:t>Revision</a:t>
            </a:r>
          </a:p>
          <a:p>
            <a:r>
              <a:rPr lang="en-US" b="1" dirty="0" smtClean="0">
                <a:solidFill>
                  <a:srgbClr val="FF0000"/>
                </a:solidFill>
              </a:rPr>
              <a:t>Symbols</a:t>
            </a:r>
          </a:p>
          <a:p>
            <a:r>
              <a:rPr lang="en-US" b="1" dirty="0" smtClean="0">
                <a:solidFill>
                  <a:srgbClr val="FF0000"/>
                </a:solidFill>
              </a:rPr>
              <a:t>Logic</a:t>
            </a:r>
            <a:endParaRPr lang="en-US" b="1" dirty="0" smtClean="0">
              <a:solidFill>
                <a:srgbClr val="FF0000"/>
              </a:solidFill>
              <a:effectLst/>
            </a:endParaRPr>
          </a:p>
          <a:p>
            <a:r>
              <a:rPr lang="en-US" b="1" dirty="0">
                <a:solidFill>
                  <a:srgbClr val="FF0000"/>
                </a:solidFill>
              </a:rPr>
              <a:t>Predicates</a:t>
            </a:r>
            <a:endParaRPr lang="en-US" b="1" dirty="0" smtClean="0">
              <a:solidFill>
                <a:srgbClr val="FF0000"/>
              </a:solidFill>
              <a:effectLst/>
            </a:endParaRPr>
          </a:p>
          <a:p>
            <a:r>
              <a:rPr lang="en-US" b="1" dirty="0">
                <a:solidFill>
                  <a:srgbClr val="FF0000"/>
                </a:solidFill>
              </a:rPr>
              <a:t>Induction</a:t>
            </a:r>
            <a:endParaRPr lang="en-US" b="1" dirty="0" smtClean="0">
              <a:solidFill>
                <a:srgbClr val="FF0000"/>
              </a:solidFill>
              <a:effectLst/>
            </a:endParaRPr>
          </a:p>
          <a:p>
            <a:r>
              <a:rPr lang="en-US" b="1" dirty="0" err="1" smtClean="0">
                <a:solidFill>
                  <a:srgbClr val="FF0000"/>
                </a:solidFill>
              </a:rPr>
              <a:t>Combinatorics</a:t>
            </a:r>
            <a:endParaRPr lang="en-US" b="1" dirty="0" smtClean="0">
              <a:solidFill>
                <a:srgbClr val="FF0000"/>
              </a:solidFill>
              <a:effectLst/>
            </a:endParaRPr>
          </a:p>
        </p:txBody>
      </p:sp>
    </p:spTree>
    <p:extLst>
      <p:ext uri="{BB962C8B-B14F-4D97-AF65-F5344CB8AC3E}">
        <p14:creationId xmlns:p14="http://schemas.microsoft.com/office/powerpoint/2010/main" val="2892411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Modus </a:t>
            </a:r>
            <a:r>
              <a:rPr lang="en-US" b="1" i="1" dirty="0" smtClean="0"/>
              <a:t>ponens</a:t>
            </a:r>
            <a:endParaRPr lang="en-US" dirty="0"/>
          </a:p>
        </p:txBody>
      </p:sp>
      <p:sp>
        <p:nvSpPr>
          <p:cNvPr id="3" name="Content Placeholder 2"/>
          <p:cNvSpPr>
            <a:spLocks noGrp="1"/>
          </p:cNvSpPr>
          <p:nvPr>
            <p:ph idx="1"/>
          </p:nvPr>
        </p:nvSpPr>
        <p:spPr/>
        <p:txBody>
          <a:bodyPr/>
          <a:lstStyle/>
          <a:p>
            <a:pPr marL="0" indent="0">
              <a:buNone/>
            </a:pPr>
            <a:r>
              <a:rPr lang="en-US" dirty="0"/>
              <a:t>In </a:t>
            </a:r>
            <a:r>
              <a:rPr lang="en-US" dirty="0">
                <a:hlinkClick r:id="rId2" tooltip="Propositional calculus"/>
              </a:rPr>
              <a:t>propositional logic</a:t>
            </a:r>
            <a:r>
              <a:rPr lang="en-US" dirty="0"/>
              <a:t>, </a:t>
            </a:r>
            <a:r>
              <a:rPr lang="en-US" b="1" i="1" dirty="0"/>
              <a:t>modus </a:t>
            </a:r>
            <a:r>
              <a:rPr lang="en-US" b="1" i="1" dirty="0" err="1"/>
              <a:t>ponendo</a:t>
            </a:r>
            <a:r>
              <a:rPr lang="en-US" b="1" i="1" dirty="0"/>
              <a:t> ponens</a:t>
            </a:r>
            <a:r>
              <a:rPr lang="en-US" dirty="0"/>
              <a:t> (</a:t>
            </a:r>
            <a:r>
              <a:rPr lang="en-US" dirty="0">
                <a:hlinkClick r:id="rId3" tooltip="Latin"/>
              </a:rPr>
              <a:t>Latin</a:t>
            </a:r>
            <a:r>
              <a:rPr lang="en-US" dirty="0"/>
              <a:t> for "the way that affirms by affirming"; often abbreviated to </a:t>
            </a:r>
            <a:r>
              <a:rPr lang="en-US" b="1" dirty="0"/>
              <a:t>MP</a:t>
            </a:r>
            <a:r>
              <a:rPr lang="en-US" dirty="0"/>
              <a:t> or </a:t>
            </a:r>
            <a:r>
              <a:rPr lang="en-US" b="1" i="1" dirty="0"/>
              <a:t>modus </a:t>
            </a:r>
            <a:r>
              <a:rPr lang="en-US" b="1" i="1" dirty="0" smtClean="0"/>
              <a:t>ponens</a:t>
            </a:r>
            <a:r>
              <a:rPr lang="en-US" dirty="0" smtClean="0"/>
              <a:t>) </a:t>
            </a:r>
            <a:r>
              <a:rPr lang="en-US" dirty="0"/>
              <a:t>or </a:t>
            </a:r>
            <a:r>
              <a:rPr lang="en-US" b="1" dirty="0"/>
              <a:t>implication elimination</a:t>
            </a:r>
            <a:r>
              <a:rPr lang="en-US" dirty="0"/>
              <a:t> is a </a:t>
            </a:r>
            <a:r>
              <a:rPr lang="en-US" dirty="0">
                <a:hlinkClick r:id="rId4" tooltip="Validity"/>
              </a:rPr>
              <a:t>valid</a:t>
            </a:r>
            <a:r>
              <a:rPr lang="en-US" dirty="0"/>
              <a:t>, simple </a:t>
            </a:r>
            <a:r>
              <a:rPr lang="en-US" dirty="0">
                <a:hlinkClick r:id="rId5" tooltip="Logical form"/>
              </a:rPr>
              <a:t>argument form</a:t>
            </a:r>
            <a:r>
              <a:rPr lang="en-US" dirty="0"/>
              <a:t> and </a:t>
            </a:r>
            <a:r>
              <a:rPr lang="en-US" dirty="0">
                <a:hlinkClick r:id="rId6" tooltip="Rule of inference"/>
              </a:rPr>
              <a:t>rule of inference</a:t>
            </a:r>
            <a:r>
              <a:rPr lang="en-US" dirty="0" smtClean="0"/>
              <a:t>. </a:t>
            </a:r>
            <a:r>
              <a:rPr lang="en-US" dirty="0"/>
              <a:t>It can be summarized as "</a:t>
            </a:r>
            <a:r>
              <a:rPr lang="en-US" i="1" dirty="0"/>
              <a:t>P</a:t>
            </a:r>
            <a:r>
              <a:rPr lang="en-US" dirty="0"/>
              <a:t> implies </a:t>
            </a:r>
            <a:r>
              <a:rPr lang="en-US" i="1" dirty="0"/>
              <a:t>Q</a:t>
            </a:r>
            <a:r>
              <a:rPr lang="en-US" dirty="0"/>
              <a:t>; </a:t>
            </a:r>
            <a:r>
              <a:rPr lang="en-US" i="1" dirty="0"/>
              <a:t>P</a:t>
            </a:r>
            <a:r>
              <a:rPr lang="en-US" dirty="0"/>
              <a:t> is asserted to be true, so therefore </a:t>
            </a:r>
            <a:r>
              <a:rPr lang="en-US" i="1" dirty="0"/>
              <a:t>Q</a:t>
            </a:r>
            <a:r>
              <a:rPr lang="en-US" dirty="0"/>
              <a:t> must be true." The history of </a:t>
            </a:r>
            <a:r>
              <a:rPr lang="en-US" i="1" dirty="0"/>
              <a:t>modus ponens</a:t>
            </a:r>
            <a:r>
              <a:rPr lang="en-US" dirty="0"/>
              <a:t> goes back to antiquity.</a:t>
            </a:r>
          </a:p>
        </p:txBody>
      </p:sp>
    </p:spTree>
    <p:extLst>
      <p:ext uri="{BB962C8B-B14F-4D97-AF65-F5344CB8AC3E}">
        <p14:creationId xmlns:p14="http://schemas.microsoft.com/office/powerpoint/2010/main" val="3407825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Modus </a:t>
            </a:r>
            <a:r>
              <a:rPr lang="en-US" b="1" i="1" dirty="0" err="1" smtClean="0"/>
              <a:t>tollens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In </a:t>
            </a:r>
            <a:r>
              <a:rPr lang="en-US" dirty="0">
                <a:hlinkClick r:id="rId2" tooltip="Propositional calculus"/>
              </a:rPr>
              <a:t>propositional logic</a:t>
            </a:r>
            <a:r>
              <a:rPr lang="en-US" dirty="0"/>
              <a:t>, </a:t>
            </a:r>
            <a:r>
              <a:rPr lang="en-US" b="1" i="1" dirty="0"/>
              <a:t>modus </a:t>
            </a:r>
            <a:r>
              <a:rPr lang="en-US" b="1" i="1" dirty="0" err="1" smtClean="0"/>
              <a:t>tollens</a:t>
            </a:r>
            <a:r>
              <a:rPr lang="en-US" dirty="0" smtClean="0"/>
              <a:t> </a:t>
            </a:r>
            <a:r>
              <a:rPr lang="en-US" dirty="0"/>
              <a:t>(or </a:t>
            </a:r>
            <a:r>
              <a:rPr lang="en-US" b="1" i="1" dirty="0"/>
              <a:t>modus </a:t>
            </a:r>
            <a:r>
              <a:rPr lang="en-US" b="1" i="1" dirty="0" err="1"/>
              <a:t>tollendo</a:t>
            </a:r>
            <a:r>
              <a:rPr lang="en-US" b="1" i="1" dirty="0"/>
              <a:t> </a:t>
            </a:r>
            <a:r>
              <a:rPr lang="en-US" b="1" i="1" dirty="0" err="1"/>
              <a:t>tollens</a:t>
            </a:r>
            <a:r>
              <a:rPr lang="en-US" dirty="0"/>
              <a:t> and also </a:t>
            </a:r>
            <a:r>
              <a:rPr lang="en-US" b="1" dirty="0"/>
              <a:t>denying the consequent</a:t>
            </a:r>
            <a:r>
              <a:rPr lang="en-US" dirty="0" smtClean="0"/>
              <a:t>) </a:t>
            </a:r>
            <a:r>
              <a:rPr lang="en-US" dirty="0"/>
              <a:t>(</a:t>
            </a:r>
            <a:r>
              <a:rPr lang="en-US" dirty="0">
                <a:hlinkClick r:id="rId3" tooltip="Latin language"/>
              </a:rPr>
              <a:t>Latin</a:t>
            </a:r>
            <a:r>
              <a:rPr lang="en-US" dirty="0"/>
              <a:t> for "the way that denies by denying</a:t>
            </a:r>
            <a:r>
              <a:rPr lang="en-US" dirty="0" smtClean="0"/>
              <a:t>") </a:t>
            </a:r>
            <a:r>
              <a:rPr lang="en-US" dirty="0"/>
              <a:t>is a </a:t>
            </a:r>
            <a:r>
              <a:rPr lang="en-US" dirty="0">
                <a:hlinkClick r:id="rId4" tooltip="Validity"/>
              </a:rPr>
              <a:t>valid</a:t>
            </a:r>
            <a:r>
              <a:rPr lang="en-US" dirty="0"/>
              <a:t> </a:t>
            </a:r>
            <a:r>
              <a:rPr lang="en-US" dirty="0">
                <a:hlinkClick r:id="rId5" tooltip="Argument form"/>
              </a:rPr>
              <a:t>argument form</a:t>
            </a:r>
            <a:r>
              <a:rPr lang="en-US" dirty="0"/>
              <a:t> and a </a:t>
            </a:r>
            <a:r>
              <a:rPr lang="en-US" dirty="0">
                <a:hlinkClick r:id="rId6" tooltip="Rule of inference"/>
              </a:rPr>
              <a:t>rule of inference</a:t>
            </a:r>
            <a:r>
              <a:rPr lang="en-US" dirty="0"/>
              <a:t>.</a:t>
            </a:r>
          </a:p>
          <a:p>
            <a:pPr marL="0" indent="0">
              <a:buNone/>
            </a:pPr>
            <a:r>
              <a:rPr lang="en-US" dirty="0"/>
              <a:t>The first to explicitly state the argument form </a:t>
            </a:r>
            <a:r>
              <a:rPr lang="en-US" i="1" dirty="0"/>
              <a:t>modus </a:t>
            </a:r>
            <a:r>
              <a:rPr lang="en-US" i="1" dirty="0" err="1"/>
              <a:t>tollens</a:t>
            </a:r>
            <a:r>
              <a:rPr lang="en-US" dirty="0"/>
              <a:t> were the </a:t>
            </a:r>
            <a:r>
              <a:rPr lang="en-US" dirty="0">
                <a:hlinkClick r:id="rId7" tooltip="Stoicism"/>
              </a:rPr>
              <a:t>Stoics</a:t>
            </a:r>
            <a:r>
              <a:rPr lang="en-US" dirty="0" smtClean="0"/>
              <a:t>.</a:t>
            </a:r>
            <a:endParaRPr lang="en-US" dirty="0"/>
          </a:p>
          <a:p>
            <a:pPr marL="0" indent="0">
              <a:buNone/>
            </a:pPr>
            <a:r>
              <a:rPr lang="en-US" dirty="0"/>
              <a:t>The inference rule </a:t>
            </a:r>
            <a:r>
              <a:rPr lang="en-US" i="1" dirty="0"/>
              <a:t>modus </a:t>
            </a:r>
            <a:r>
              <a:rPr lang="en-US" i="1" dirty="0" err="1"/>
              <a:t>tollens</a:t>
            </a:r>
            <a:r>
              <a:rPr lang="en-US" dirty="0"/>
              <a:t>, also known as the </a:t>
            </a:r>
            <a:r>
              <a:rPr lang="en-US" b="1" dirty="0"/>
              <a:t>law of contrapositive</a:t>
            </a:r>
            <a:r>
              <a:rPr lang="en-US" dirty="0"/>
              <a:t>, validates the </a:t>
            </a:r>
            <a:r>
              <a:rPr lang="en-US" dirty="0">
                <a:hlinkClick r:id="rId8" tooltip="Inference"/>
              </a:rPr>
              <a:t>inference</a:t>
            </a:r>
            <a:r>
              <a:rPr lang="en-US" dirty="0"/>
              <a:t> from </a:t>
            </a:r>
            <a:r>
              <a:rPr lang="en-US" i="1" dirty="0"/>
              <a:t>P</a:t>
            </a:r>
            <a:r>
              <a:rPr lang="en-US" dirty="0"/>
              <a:t> implies </a:t>
            </a:r>
            <a:r>
              <a:rPr lang="en-US" i="1" dirty="0"/>
              <a:t>Q</a:t>
            </a:r>
            <a:r>
              <a:rPr lang="en-US" dirty="0"/>
              <a:t> and the contradictory of </a:t>
            </a:r>
            <a:r>
              <a:rPr lang="en-US" i="1" dirty="0"/>
              <a:t>Q</a:t>
            </a:r>
            <a:r>
              <a:rPr lang="en-US" dirty="0"/>
              <a:t>, to the contradictory of </a:t>
            </a:r>
            <a:r>
              <a:rPr lang="en-US" i="1" dirty="0"/>
              <a:t>P</a:t>
            </a:r>
            <a:r>
              <a:rPr lang="en-US" dirty="0" smtClean="0"/>
              <a:t>.</a:t>
            </a:r>
            <a:endParaRPr lang="en-US" dirty="0"/>
          </a:p>
        </p:txBody>
      </p:sp>
    </p:spTree>
    <p:extLst>
      <p:ext uri="{BB962C8B-B14F-4D97-AF65-F5344CB8AC3E}">
        <p14:creationId xmlns:p14="http://schemas.microsoft.com/office/powerpoint/2010/main" val="1783783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Argument</a:t>
            </a:r>
            <a:endParaRPr lang="en-US" sz="96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69772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Testing the Validity of an Argument</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Test validity</a:t>
            </a:r>
            <a:r>
              <a:rPr lang="en-US" dirty="0" smtClean="0"/>
              <a:t> is the extent to which a test (such as a </a:t>
            </a:r>
            <a:r>
              <a:rPr lang="en-US" dirty="0" smtClean="0">
                <a:hlinkClick r:id="rId2" tooltip="Chemical test"/>
              </a:rPr>
              <a:t>chemical</a:t>
            </a:r>
            <a:r>
              <a:rPr lang="en-US" dirty="0" smtClean="0"/>
              <a:t>, </a:t>
            </a:r>
            <a:r>
              <a:rPr lang="en-US" dirty="0" smtClean="0">
                <a:hlinkClick r:id="rId3" tooltip="Physical test"/>
              </a:rPr>
              <a:t>physical</a:t>
            </a:r>
            <a:r>
              <a:rPr lang="en-US" dirty="0" smtClean="0"/>
              <a:t>, or </a:t>
            </a:r>
            <a:r>
              <a:rPr lang="en-US" dirty="0" smtClean="0">
                <a:hlinkClick r:id="rId4" tooltip="Test (assessment)"/>
              </a:rPr>
              <a:t>scholastic test</a:t>
            </a:r>
            <a:r>
              <a:rPr lang="en-US" dirty="0" smtClean="0"/>
              <a:t>) </a:t>
            </a:r>
            <a:r>
              <a:rPr lang="en-US" dirty="0" smtClean="0">
                <a:hlinkClick r:id="rId5" tooltip="Accuracy and precision"/>
              </a:rPr>
              <a:t>accurately</a:t>
            </a:r>
            <a:r>
              <a:rPr lang="en-US" dirty="0" smtClean="0"/>
              <a:t> measures what it purports to measure. In the fields of </a:t>
            </a:r>
            <a:r>
              <a:rPr lang="en-US" dirty="0" smtClean="0">
                <a:hlinkClick r:id="rId6" tooltip="Psychological testing"/>
              </a:rPr>
              <a:t>psychological testing</a:t>
            </a:r>
            <a:r>
              <a:rPr lang="en-US" dirty="0" smtClean="0"/>
              <a:t> and </a:t>
            </a:r>
            <a:r>
              <a:rPr lang="en-US" dirty="0" smtClean="0">
                <a:hlinkClick r:id="rId4" tooltip="Test (assessment)"/>
              </a:rPr>
              <a:t>educational testing</a:t>
            </a:r>
            <a:r>
              <a:rPr lang="en-US" dirty="0" smtClean="0"/>
              <a:t>, “Validity refers to the degree to which evidence and theory support the interpretations of test scores entailed by proposed uses of tests.” Although classical models divided the concept into various "validities" (such as </a:t>
            </a:r>
            <a:r>
              <a:rPr lang="en-US" dirty="0" smtClean="0">
                <a:hlinkClick r:id="rId7" tooltip="Content validity"/>
              </a:rPr>
              <a:t>content validity</a:t>
            </a:r>
            <a:r>
              <a:rPr lang="en-US" dirty="0" smtClean="0"/>
              <a:t>, </a:t>
            </a:r>
            <a:r>
              <a:rPr lang="en-US" dirty="0" smtClean="0">
                <a:hlinkClick r:id="rId8" tooltip="Criterion validity"/>
              </a:rPr>
              <a:t>criterion validity</a:t>
            </a:r>
            <a:r>
              <a:rPr lang="en-US" dirty="0" smtClean="0"/>
              <a:t>, and </a:t>
            </a:r>
            <a:r>
              <a:rPr lang="en-US" dirty="0" smtClean="0">
                <a:hlinkClick r:id="rId9" tooltip="Construct validity"/>
              </a:rPr>
              <a:t>construct validity</a:t>
            </a:r>
            <a:r>
              <a:rPr lang="en-US" dirty="0" smtClean="0"/>
              <a:t>), the currently dominant view is that validity is a single unitary construct.</a:t>
            </a:r>
            <a:endParaRPr lang="en-US" dirty="0"/>
          </a:p>
        </p:txBody>
      </p:sp>
    </p:spTree>
    <p:extLst>
      <p:ext uri="{BB962C8B-B14F-4D97-AF65-F5344CB8AC3E}">
        <p14:creationId xmlns:p14="http://schemas.microsoft.com/office/powerpoint/2010/main" val="3050854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t>Deductive </a:t>
            </a:r>
            <a:r>
              <a:rPr lang="en-US" sz="7200" b="1" dirty="0" smtClean="0"/>
              <a:t>reasoning</a:t>
            </a:r>
            <a:endParaRPr lang="en-US" sz="7200" b="1"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Deductive reasoning</a:t>
            </a:r>
            <a:r>
              <a:rPr lang="en-US" dirty="0" smtClean="0"/>
              <a:t>, also </a:t>
            </a:r>
            <a:r>
              <a:rPr lang="en-US" b="1" dirty="0" smtClean="0"/>
              <a:t>deductive logic</a:t>
            </a:r>
            <a:r>
              <a:rPr lang="en-US" dirty="0" smtClean="0"/>
              <a:t> or </a:t>
            </a:r>
            <a:r>
              <a:rPr lang="en-US" b="1" dirty="0" smtClean="0"/>
              <a:t>logical deduction</a:t>
            </a:r>
            <a:r>
              <a:rPr lang="en-US" dirty="0" smtClean="0"/>
              <a:t> or, informally, </a:t>
            </a:r>
            <a:r>
              <a:rPr lang="en-US" b="1" dirty="0" smtClean="0"/>
              <a:t>"</a:t>
            </a:r>
            <a:r>
              <a:rPr lang="en-US" b="1" dirty="0" smtClean="0">
                <a:hlinkClick r:id="rId2" tooltip="Top-down and bottom-up design"/>
              </a:rPr>
              <a:t>top-down</a:t>
            </a:r>
            <a:r>
              <a:rPr lang="en-US" b="1" dirty="0" smtClean="0"/>
              <a:t>" logic</a:t>
            </a:r>
            <a:r>
              <a:rPr lang="en-US" dirty="0" smtClean="0"/>
              <a:t>, is the process of </a:t>
            </a:r>
            <a:r>
              <a:rPr lang="en-US" dirty="0" smtClean="0">
                <a:hlinkClick r:id="rId3" tooltip="Reasoning"/>
              </a:rPr>
              <a:t>reasoning</a:t>
            </a:r>
            <a:r>
              <a:rPr lang="en-US" dirty="0" smtClean="0"/>
              <a:t> from one or more </a:t>
            </a:r>
            <a:r>
              <a:rPr lang="en-US" dirty="0" smtClean="0">
                <a:hlinkClick r:id="rId4" tooltip="Argument (logic)"/>
              </a:rPr>
              <a:t>statements</a:t>
            </a:r>
            <a:r>
              <a:rPr lang="en-US" dirty="0" smtClean="0"/>
              <a:t> (premises) to reach a logically certain conclusion.</a:t>
            </a:r>
          </a:p>
          <a:p>
            <a:pPr marL="0" indent="0">
              <a:buNone/>
            </a:pPr>
            <a:r>
              <a:rPr lang="en-US" dirty="0" smtClean="0"/>
              <a:t>Deductive reasoning links </a:t>
            </a:r>
            <a:r>
              <a:rPr lang="en-US" dirty="0" smtClean="0">
                <a:hlinkClick r:id="rId5" tooltip="Premise"/>
              </a:rPr>
              <a:t>premises</a:t>
            </a:r>
            <a:r>
              <a:rPr lang="en-US" dirty="0" smtClean="0"/>
              <a:t> with </a:t>
            </a:r>
            <a:r>
              <a:rPr lang="en-US" dirty="0" smtClean="0">
                <a:hlinkClick r:id="rId6" tooltip="Consequent"/>
              </a:rPr>
              <a:t>conclusions</a:t>
            </a:r>
            <a:r>
              <a:rPr lang="en-US" dirty="0" smtClean="0"/>
              <a:t>. If all premises are true, the terms are </a:t>
            </a:r>
            <a:r>
              <a:rPr lang="en-US" dirty="0" smtClean="0">
                <a:hlinkClick r:id="rId7" tooltip="Unambiguous"/>
              </a:rPr>
              <a:t>clear</a:t>
            </a:r>
            <a:r>
              <a:rPr lang="en-US" dirty="0" smtClean="0"/>
              <a:t>, and the rules of deductive </a:t>
            </a:r>
            <a:r>
              <a:rPr lang="en-US" dirty="0" smtClean="0">
                <a:hlinkClick r:id="rId8" tooltip="Logic"/>
              </a:rPr>
              <a:t>logic</a:t>
            </a:r>
            <a:r>
              <a:rPr lang="en-US" dirty="0" smtClean="0"/>
              <a:t> are followed, then the conclusion reached is </a:t>
            </a:r>
            <a:r>
              <a:rPr lang="en-US" dirty="0" smtClean="0">
                <a:hlinkClick r:id="rId9" tooltip="Logical necessity"/>
              </a:rPr>
              <a:t>necessarily true</a:t>
            </a:r>
            <a:r>
              <a:rPr lang="en-US" dirty="0" smtClean="0"/>
              <a:t>.</a:t>
            </a:r>
          </a:p>
          <a:p>
            <a:pPr marL="0" indent="0">
              <a:buNone/>
            </a:pPr>
            <a:r>
              <a:rPr lang="en-US" dirty="0" smtClean="0"/>
              <a:t>Deductive reasoning (top-down logic) contrasts with </a:t>
            </a:r>
            <a:r>
              <a:rPr lang="en-US" dirty="0" smtClean="0">
                <a:hlinkClick r:id="rId10" tooltip="Inductive reasoning"/>
              </a:rPr>
              <a:t>inductive reasoning</a:t>
            </a:r>
            <a:r>
              <a:rPr lang="en-US" dirty="0" smtClean="0"/>
              <a:t> (bottom-up logic) in the following way: In deductive reasoning, a conclusion is reached </a:t>
            </a:r>
            <a:r>
              <a:rPr lang="en-US" dirty="0" smtClean="0">
                <a:hlinkClick r:id="rId11" tooltip="Reductionism"/>
              </a:rPr>
              <a:t>reductively</a:t>
            </a:r>
            <a:r>
              <a:rPr lang="en-US" dirty="0" smtClean="0"/>
              <a:t> by applying general rules that hold over the entirety of a </a:t>
            </a:r>
            <a:r>
              <a:rPr lang="en-US" dirty="0" smtClean="0">
                <a:hlinkClick r:id="rId12" tooltip="Closed-world assumption"/>
              </a:rPr>
              <a:t>closed domain of discourse</a:t>
            </a:r>
            <a:r>
              <a:rPr lang="en-US" dirty="0" smtClean="0"/>
              <a:t>, narrowing the range under consideration until only the conclusion is left. In inductive reasoning, the conclusion is reached by generalizing or extrapolating from initial information. As a result, induction can be used even in an </a:t>
            </a:r>
            <a:r>
              <a:rPr lang="en-US" dirty="0" smtClean="0">
                <a:hlinkClick r:id="rId13" tooltip="Open-world assumption"/>
              </a:rPr>
              <a:t>open domain</a:t>
            </a:r>
            <a:r>
              <a:rPr lang="en-US" dirty="0" smtClean="0"/>
              <a:t>, one where there is </a:t>
            </a:r>
            <a:r>
              <a:rPr lang="en-US" dirty="0" smtClean="0">
                <a:hlinkClick r:id="rId14" tooltip="Uncertainty"/>
              </a:rPr>
              <a:t>epistemic uncertainty</a:t>
            </a:r>
            <a:r>
              <a:rPr lang="en-US" dirty="0" smtClean="0"/>
              <a:t>. Note, however, that the inductive reasoning mentioned here is not the same as </a:t>
            </a:r>
            <a:r>
              <a:rPr lang="en-US" dirty="0" smtClean="0">
                <a:hlinkClick r:id="rId15" tooltip="Mathematical induction"/>
              </a:rPr>
              <a:t>induction</a:t>
            </a:r>
            <a:r>
              <a:rPr lang="en-US" dirty="0" smtClean="0"/>
              <a:t> used in mathematical proofs – </a:t>
            </a:r>
            <a:r>
              <a:rPr lang="en-US" dirty="0" smtClean="0">
                <a:hlinkClick r:id="rId15" tooltip="Mathematical induction"/>
              </a:rPr>
              <a:t>mathematical induction</a:t>
            </a:r>
            <a:r>
              <a:rPr lang="en-US" dirty="0" smtClean="0"/>
              <a:t> is actually a form of deductive reasoning.</a:t>
            </a:r>
          </a:p>
          <a:p>
            <a:pPr marL="0" indent="0">
              <a:buNone/>
            </a:pPr>
            <a:endParaRPr lang="en-US" dirty="0"/>
          </a:p>
        </p:txBody>
      </p:sp>
    </p:spTree>
    <p:extLst>
      <p:ext uri="{BB962C8B-B14F-4D97-AF65-F5344CB8AC3E}">
        <p14:creationId xmlns:p14="http://schemas.microsoft.com/office/powerpoint/2010/main" val="3057793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Predicate</a:t>
            </a:r>
            <a:endParaRPr lang="en-US" sz="9600"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a:t>
            </a:r>
            <a:r>
              <a:rPr lang="en-US" dirty="0" smtClean="0"/>
              <a:t> </a:t>
            </a:r>
            <a:r>
              <a:rPr lang="en-US" b="1" dirty="0" smtClean="0"/>
              <a:t>predicate</a:t>
            </a:r>
            <a:r>
              <a:rPr lang="en-US" dirty="0" smtClean="0"/>
              <a:t> is commonly understood to be a </a:t>
            </a:r>
            <a:r>
              <a:rPr lang="en-US" dirty="0" smtClean="0">
                <a:hlinkClick r:id="rId2" tooltip="Boolean-valued function"/>
              </a:rPr>
              <a:t>Boolean-valued function</a:t>
            </a:r>
            <a:r>
              <a:rPr lang="en-US" dirty="0" smtClean="0"/>
              <a:t> </a:t>
            </a:r>
            <a:r>
              <a:rPr lang="en-US" i="1" dirty="0" smtClean="0"/>
              <a:t>P</a:t>
            </a:r>
            <a:r>
              <a:rPr lang="en-US" dirty="0" smtClean="0"/>
              <a:t>: </a:t>
            </a:r>
            <a:r>
              <a:rPr lang="en-US" i="1" dirty="0" smtClean="0"/>
              <a:t>X</a:t>
            </a:r>
            <a:r>
              <a:rPr lang="en-US" dirty="0" smtClean="0"/>
              <a:t>→ {true, false}, called the predicate on </a:t>
            </a:r>
            <a:r>
              <a:rPr lang="en-US" i="1" dirty="0" smtClean="0"/>
              <a:t>X</a:t>
            </a:r>
            <a:r>
              <a:rPr lang="en-US" dirty="0" smtClean="0"/>
              <a:t>. However, predicates have many different uses and interpretations in mathematics and logic, and their precise definition, meaning and use will vary from theory to theory. So, for example, when a theory defines the concept of a </a:t>
            </a:r>
            <a:r>
              <a:rPr lang="en-US" dirty="0" smtClean="0">
                <a:hlinkClick r:id="rId3" tooltip="Relation (mathematics)"/>
              </a:rPr>
              <a:t>relation</a:t>
            </a:r>
            <a:r>
              <a:rPr lang="en-US" dirty="0" smtClean="0"/>
              <a:t>, then a predicate is simply the </a:t>
            </a:r>
            <a:r>
              <a:rPr lang="en-US" dirty="0" smtClean="0">
                <a:hlinkClick r:id="rId4" tooltip="Indicator function"/>
              </a:rPr>
              <a:t>characteristic function</a:t>
            </a:r>
            <a:r>
              <a:rPr lang="en-US" dirty="0" smtClean="0"/>
              <a:t> or the </a:t>
            </a:r>
            <a:r>
              <a:rPr lang="en-US" dirty="0" smtClean="0">
                <a:hlinkClick r:id="rId4" tooltip="Indicator function"/>
              </a:rPr>
              <a:t>indicator function</a:t>
            </a:r>
            <a:r>
              <a:rPr lang="en-US" dirty="0" smtClean="0"/>
              <a:t> of a relation. However, not all theories have relations, or are founded on </a:t>
            </a:r>
            <a:r>
              <a:rPr lang="en-US" dirty="0" smtClean="0">
                <a:hlinkClick r:id="rId5" tooltip="Set theory"/>
              </a:rPr>
              <a:t>set theory</a:t>
            </a:r>
            <a:r>
              <a:rPr lang="en-US" dirty="0" smtClean="0"/>
              <a:t>, and so one must be careful with the proper definition and semantic interpretation of a predicate.</a:t>
            </a:r>
            <a:endParaRPr lang="en-US" dirty="0"/>
          </a:p>
        </p:txBody>
      </p:sp>
    </p:spTree>
    <p:extLst>
      <p:ext uri="{BB962C8B-B14F-4D97-AF65-F5344CB8AC3E}">
        <p14:creationId xmlns:p14="http://schemas.microsoft.com/office/powerpoint/2010/main" val="1717449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Quantifier</a:t>
            </a:r>
            <a:endParaRPr lang="en-US" sz="9600"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In </a:t>
            </a:r>
            <a:r>
              <a:rPr lang="en-US" dirty="0">
                <a:hlinkClick r:id="rId2" tooltip="Logic"/>
              </a:rPr>
              <a:t>logic</a:t>
            </a:r>
            <a:r>
              <a:rPr lang="en-US" dirty="0"/>
              <a:t>, </a:t>
            </a:r>
            <a:r>
              <a:rPr lang="en-US" b="1" dirty="0"/>
              <a:t>quantification</a:t>
            </a:r>
            <a:r>
              <a:rPr lang="en-US" dirty="0"/>
              <a:t> is a construct that specifies the quantity of specimens in the </a:t>
            </a:r>
            <a:r>
              <a:rPr lang="en-US" dirty="0">
                <a:hlinkClick r:id="rId3" tooltip="Domain of discourse"/>
              </a:rPr>
              <a:t>domain of discourse</a:t>
            </a:r>
            <a:r>
              <a:rPr lang="en-US" dirty="0"/>
              <a:t> that satisfy an open formula. For example, in arithmetic, it allows the expression of the statement that every natural number has a successor. A language element which generates a quantification (such as "every") is called a </a:t>
            </a:r>
            <a:r>
              <a:rPr lang="en-US" b="1" dirty="0"/>
              <a:t>quantifier</a:t>
            </a:r>
            <a:r>
              <a:rPr lang="en-US" dirty="0"/>
              <a:t>. The resulting expression is a quantified expression, it is said to be </a:t>
            </a:r>
            <a:r>
              <a:rPr lang="en-US" b="1" dirty="0"/>
              <a:t>quantified</a:t>
            </a:r>
            <a:r>
              <a:rPr lang="en-US" dirty="0"/>
              <a:t> over the predicate (such as "the natural number </a:t>
            </a:r>
            <a:r>
              <a:rPr lang="en-US" i="1" dirty="0"/>
              <a:t>x</a:t>
            </a:r>
            <a:r>
              <a:rPr lang="en-US" dirty="0"/>
              <a:t> has a successor") whose </a:t>
            </a:r>
            <a:r>
              <a:rPr lang="en-US" dirty="0">
                <a:hlinkClick r:id="rId4" tooltip="Free variables and bound variables"/>
              </a:rPr>
              <a:t>free variable</a:t>
            </a:r>
            <a:r>
              <a:rPr lang="en-US" dirty="0"/>
              <a:t> is bound by the quantifier. In formal languages, quantification is a formula constructor that produces new formulas from old ones. The </a:t>
            </a:r>
            <a:r>
              <a:rPr lang="en-US" dirty="0">
                <a:hlinkClick r:id="rId5" tooltip="Semantics"/>
              </a:rPr>
              <a:t>semantics</a:t>
            </a:r>
            <a:r>
              <a:rPr lang="en-US" dirty="0"/>
              <a:t> of the language specifies how the constructor is interpreted. Two fundamental kinds of quantification in </a:t>
            </a:r>
            <a:r>
              <a:rPr lang="en-US" dirty="0">
                <a:hlinkClick r:id="rId6" tooltip="Predicate (logic)"/>
              </a:rPr>
              <a:t>predicate logic</a:t>
            </a:r>
            <a:r>
              <a:rPr lang="en-US" dirty="0"/>
              <a:t> are </a:t>
            </a:r>
            <a:r>
              <a:rPr lang="en-US" dirty="0">
                <a:hlinkClick r:id="rId7" tooltip="Universal quantification"/>
              </a:rPr>
              <a:t>universal quantification</a:t>
            </a:r>
            <a:r>
              <a:rPr lang="en-US" dirty="0"/>
              <a:t> and </a:t>
            </a:r>
            <a:r>
              <a:rPr lang="en-US" dirty="0">
                <a:hlinkClick r:id="rId8" tooltip="Existential quantification"/>
              </a:rPr>
              <a:t>existential quantification</a:t>
            </a:r>
            <a:r>
              <a:rPr lang="en-US" dirty="0"/>
              <a:t>. The traditional symbol for the universal quantifier "all" is "∀", an inverted letter "</a:t>
            </a:r>
            <a:r>
              <a:rPr lang="en-US" dirty="0">
                <a:hlinkClick r:id="rId9" tooltip="A"/>
              </a:rPr>
              <a:t>A</a:t>
            </a:r>
            <a:r>
              <a:rPr lang="en-US" dirty="0"/>
              <a:t>", and for the </a:t>
            </a:r>
            <a:r>
              <a:rPr lang="en-US" dirty="0">
                <a:hlinkClick r:id="rId8" tooltip="Existential quantification"/>
              </a:rPr>
              <a:t>existential quantifier</a:t>
            </a:r>
            <a:r>
              <a:rPr lang="en-US" dirty="0"/>
              <a:t> "exists" is "∃", a rotated letter "</a:t>
            </a:r>
            <a:r>
              <a:rPr lang="en-US" dirty="0">
                <a:hlinkClick r:id="rId10" tooltip="E"/>
              </a:rPr>
              <a:t>E</a:t>
            </a:r>
            <a:r>
              <a:rPr lang="en-US" dirty="0"/>
              <a:t>". These quantifiers have been generalized beginning with the work of </a:t>
            </a:r>
            <a:r>
              <a:rPr lang="en-US" dirty="0" err="1">
                <a:hlinkClick r:id="rId11" tooltip="Andrzej Mostowski"/>
              </a:rPr>
              <a:t>Mostowski</a:t>
            </a:r>
            <a:r>
              <a:rPr lang="en-US" dirty="0"/>
              <a:t> and </a:t>
            </a:r>
            <a:r>
              <a:rPr lang="en-US" dirty="0" err="1">
                <a:hlinkClick r:id="rId12" tooltip="Per Lindström"/>
              </a:rPr>
              <a:t>Lindström</a:t>
            </a:r>
            <a:r>
              <a:rPr lang="en-US" dirty="0"/>
              <a:t>.</a:t>
            </a:r>
          </a:p>
          <a:p>
            <a:pPr marL="0" indent="0">
              <a:buNone/>
            </a:pPr>
            <a:r>
              <a:rPr lang="en-US" dirty="0"/>
              <a:t>Quantification is used as well in </a:t>
            </a:r>
            <a:r>
              <a:rPr lang="en-US" dirty="0">
                <a:hlinkClick r:id="rId13" tooltip="Natural language"/>
              </a:rPr>
              <a:t>natural languages</a:t>
            </a:r>
            <a:r>
              <a:rPr lang="en-US" dirty="0"/>
              <a:t>; examples of quantifiers in English are </a:t>
            </a:r>
            <a:r>
              <a:rPr lang="en-US" i="1" dirty="0"/>
              <a:t>for all</a:t>
            </a:r>
            <a:r>
              <a:rPr lang="en-US" dirty="0"/>
              <a:t>, </a:t>
            </a:r>
            <a:r>
              <a:rPr lang="en-US" i="1" dirty="0"/>
              <a:t>for some</a:t>
            </a:r>
            <a:r>
              <a:rPr lang="en-US" dirty="0"/>
              <a:t>, </a:t>
            </a:r>
            <a:r>
              <a:rPr lang="en-US" i="1" dirty="0"/>
              <a:t>many</a:t>
            </a:r>
            <a:r>
              <a:rPr lang="en-US" dirty="0"/>
              <a:t>, </a:t>
            </a:r>
            <a:r>
              <a:rPr lang="en-US" i="1" dirty="0"/>
              <a:t>few</a:t>
            </a:r>
            <a:r>
              <a:rPr lang="en-US" dirty="0"/>
              <a:t>, </a:t>
            </a:r>
            <a:r>
              <a:rPr lang="en-US" i="1" dirty="0"/>
              <a:t>a lot</a:t>
            </a:r>
            <a:r>
              <a:rPr lang="en-US" dirty="0"/>
              <a:t>, and </a:t>
            </a:r>
            <a:r>
              <a:rPr lang="en-US" i="1" dirty="0"/>
              <a:t>no</a:t>
            </a:r>
            <a:r>
              <a:rPr lang="en-US" dirty="0"/>
              <a:t>; see </a:t>
            </a:r>
            <a:r>
              <a:rPr lang="en-US" dirty="0">
                <a:hlinkClick r:id="rId14" tooltip="Quantifier (linguistics)"/>
              </a:rPr>
              <a:t>Quantifier (linguistics)</a:t>
            </a:r>
            <a:r>
              <a:rPr lang="en-US" dirty="0"/>
              <a:t> for details</a:t>
            </a:r>
            <a:r>
              <a:rPr lang="en-US" dirty="0" smtClean="0"/>
              <a:t>.</a:t>
            </a:r>
            <a:endParaRPr lang="en-US" dirty="0"/>
          </a:p>
        </p:txBody>
      </p:sp>
    </p:spTree>
    <p:extLst>
      <p:ext uri="{BB962C8B-B14F-4D97-AF65-F5344CB8AC3E}">
        <p14:creationId xmlns:p14="http://schemas.microsoft.com/office/powerpoint/2010/main" val="170769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Clause</a:t>
            </a:r>
            <a:endParaRPr lang="en-US" sz="9600" dirty="0"/>
          </a:p>
        </p:txBody>
      </p:sp>
      <p:sp>
        <p:nvSpPr>
          <p:cNvPr id="3" name="Content Placeholder 2"/>
          <p:cNvSpPr>
            <a:spLocks noGrp="1"/>
          </p:cNvSpPr>
          <p:nvPr>
            <p:ph idx="1"/>
          </p:nvPr>
        </p:nvSpPr>
        <p:spPr/>
        <p:txBody>
          <a:bodyPr/>
          <a:lstStyle/>
          <a:p>
            <a:pPr marL="0" indent="0">
              <a:buNone/>
            </a:pPr>
            <a:r>
              <a:rPr lang="en-US" dirty="0"/>
              <a:t>A</a:t>
            </a:r>
            <a:r>
              <a:rPr lang="en-US" dirty="0" smtClean="0"/>
              <a:t> </a:t>
            </a:r>
            <a:r>
              <a:rPr lang="en-US" b="1" dirty="0" smtClean="0"/>
              <a:t>clause</a:t>
            </a:r>
            <a:r>
              <a:rPr lang="en-US" dirty="0" smtClean="0"/>
              <a:t> is a finite </a:t>
            </a:r>
            <a:r>
              <a:rPr lang="en-US" dirty="0" smtClean="0">
                <a:hlinkClick r:id="rId2" tooltip="Logical disjunction"/>
              </a:rPr>
              <a:t>disjunction</a:t>
            </a:r>
            <a:r>
              <a:rPr lang="en-US" dirty="0" smtClean="0"/>
              <a:t> of </a:t>
            </a:r>
            <a:r>
              <a:rPr lang="en-US" dirty="0" smtClean="0">
                <a:hlinkClick r:id="rId3" tooltip="Literal (mathematical logic)"/>
              </a:rPr>
              <a:t>literals</a:t>
            </a:r>
            <a:r>
              <a:rPr lang="en-US" dirty="0" smtClean="0"/>
              <a:t>.</a:t>
            </a:r>
            <a:endParaRPr lang="en-US" dirty="0"/>
          </a:p>
        </p:txBody>
      </p:sp>
    </p:spTree>
    <p:extLst>
      <p:ext uri="{BB962C8B-B14F-4D97-AF65-F5344CB8AC3E}">
        <p14:creationId xmlns:p14="http://schemas.microsoft.com/office/powerpoint/2010/main" val="2370536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t>Proof by Resolution</a:t>
            </a:r>
            <a:endParaRPr lang="en-US" sz="7200" b="1"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In </a:t>
            </a:r>
            <a:r>
              <a:rPr lang="en-US" dirty="0" smtClean="0">
                <a:hlinkClick r:id="rId2" tooltip="Mathematical logic"/>
              </a:rPr>
              <a:t>mathematical logic</a:t>
            </a:r>
            <a:r>
              <a:rPr lang="en-US" dirty="0" smtClean="0"/>
              <a:t> and </a:t>
            </a:r>
            <a:r>
              <a:rPr lang="en-US" dirty="0" smtClean="0">
                <a:hlinkClick r:id="rId3" tooltip="Automated theorem proving"/>
              </a:rPr>
              <a:t>automated theorem proving</a:t>
            </a:r>
            <a:r>
              <a:rPr lang="en-US" dirty="0" smtClean="0"/>
              <a:t>, </a:t>
            </a:r>
            <a:r>
              <a:rPr lang="en-US" b="1" dirty="0" smtClean="0"/>
              <a:t>resolution</a:t>
            </a:r>
            <a:r>
              <a:rPr lang="en-US" dirty="0" smtClean="0"/>
              <a:t> is a rule of </a:t>
            </a:r>
            <a:r>
              <a:rPr lang="en-US" dirty="0" smtClean="0">
                <a:hlinkClick r:id="rId4" tooltip="Inference"/>
              </a:rPr>
              <a:t>inference</a:t>
            </a:r>
            <a:r>
              <a:rPr lang="en-US" dirty="0" smtClean="0"/>
              <a:t> leading to a </a:t>
            </a:r>
            <a:r>
              <a:rPr lang="en-US" dirty="0" smtClean="0">
                <a:hlinkClick r:id="rId5" tooltip="Reductio ad absurdum"/>
              </a:rPr>
              <a:t>refutation</a:t>
            </a:r>
            <a:r>
              <a:rPr lang="en-US" dirty="0" smtClean="0"/>
              <a:t> </a:t>
            </a:r>
            <a:r>
              <a:rPr lang="en-US" dirty="0" smtClean="0">
                <a:hlinkClick r:id="rId6" tooltip="Theorem-proving"/>
              </a:rPr>
              <a:t>theorem-proving</a:t>
            </a:r>
            <a:r>
              <a:rPr lang="en-US" dirty="0" smtClean="0"/>
              <a:t> technique for sentences in </a:t>
            </a:r>
            <a:r>
              <a:rPr lang="en-US" dirty="0" smtClean="0">
                <a:hlinkClick r:id="rId7" tooltip="Propositional logic"/>
              </a:rPr>
              <a:t>propositional logic</a:t>
            </a:r>
            <a:r>
              <a:rPr lang="en-US" dirty="0" smtClean="0"/>
              <a:t> and </a:t>
            </a:r>
            <a:r>
              <a:rPr lang="en-US" dirty="0" smtClean="0">
                <a:hlinkClick r:id="rId8" tooltip="First-order logic"/>
              </a:rPr>
              <a:t>first-order logic</a:t>
            </a:r>
            <a:r>
              <a:rPr lang="en-US" dirty="0" smtClean="0"/>
              <a:t>. In other words, iteratively applying the resolution rule in a suitable way allows for telling whether a </a:t>
            </a:r>
            <a:r>
              <a:rPr lang="en-US" dirty="0" smtClean="0">
                <a:hlinkClick r:id="rId9" tooltip="Propositional formula"/>
              </a:rPr>
              <a:t>propositional formula</a:t>
            </a:r>
            <a:r>
              <a:rPr lang="en-US" dirty="0" smtClean="0"/>
              <a:t> is </a:t>
            </a:r>
            <a:r>
              <a:rPr lang="en-US" dirty="0" err="1" smtClean="0"/>
              <a:t>satisfiable</a:t>
            </a:r>
            <a:r>
              <a:rPr lang="en-US" dirty="0" smtClean="0"/>
              <a:t> and for proving that a first-order formula is </a:t>
            </a:r>
            <a:r>
              <a:rPr lang="en-US" dirty="0" err="1" smtClean="0"/>
              <a:t>unsatisfiable</a:t>
            </a:r>
            <a:r>
              <a:rPr lang="en-US" dirty="0" smtClean="0"/>
              <a:t>. Attempting to prove a </a:t>
            </a:r>
            <a:r>
              <a:rPr lang="en-US" dirty="0" err="1" smtClean="0"/>
              <a:t>satisfiable</a:t>
            </a:r>
            <a:r>
              <a:rPr lang="en-US" dirty="0" smtClean="0"/>
              <a:t> first-order formula as </a:t>
            </a:r>
            <a:r>
              <a:rPr lang="en-US" dirty="0" err="1" smtClean="0"/>
              <a:t>unsatisfiable</a:t>
            </a:r>
            <a:r>
              <a:rPr lang="en-US" dirty="0" smtClean="0"/>
              <a:t> may result in a nonterminating computation; this problem doesn't occur in propositional logic.</a:t>
            </a:r>
          </a:p>
          <a:p>
            <a:pPr marL="0" indent="0">
              <a:buNone/>
            </a:pPr>
            <a:r>
              <a:rPr lang="en-US" dirty="0" smtClean="0"/>
              <a:t>The resolution rule can be traced back to Davis and Putnam (1960); however, their </a:t>
            </a:r>
            <a:r>
              <a:rPr lang="en-US" dirty="0" smtClean="0">
                <a:hlinkClick r:id="rId10" tooltip="David-Putnam algorithm"/>
              </a:rPr>
              <a:t>algorithm</a:t>
            </a:r>
            <a:r>
              <a:rPr lang="en-US" dirty="0" smtClean="0"/>
              <a:t> required to try all </a:t>
            </a:r>
            <a:r>
              <a:rPr lang="en-US" dirty="0" smtClean="0">
                <a:hlinkClick r:id="rId11" tooltip="Ground instance"/>
              </a:rPr>
              <a:t>ground instances</a:t>
            </a:r>
            <a:r>
              <a:rPr lang="en-US" dirty="0" smtClean="0"/>
              <a:t> of the given formula. This source of combinatorial explosion was eliminated in 1965 by </a:t>
            </a:r>
            <a:r>
              <a:rPr lang="en-US" dirty="0" smtClean="0">
                <a:hlinkClick r:id="rId12" tooltip="John Alan Robinson"/>
              </a:rPr>
              <a:t>John Alan Robinson</a:t>
            </a:r>
            <a:r>
              <a:rPr lang="en-US" dirty="0" smtClean="0"/>
              <a:t>'s syntactical </a:t>
            </a:r>
            <a:r>
              <a:rPr lang="en-US" dirty="0" smtClean="0">
                <a:hlinkClick r:id="rId13" tooltip="Unification (computer science)"/>
              </a:rPr>
              <a:t>unification algorithm</a:t>
            </a:r>
            <a:r>
              <a:rPr lang="en-US" dirty="0" smtClean="0"/>
              <a:t>, which allowed one to instantiate the formula during the proof "on demand" just as far as needed to keep </a:t>
            </a:r>
            <a:r>
              <a:rPr lang="en-US" dirty="0" smtClean="0">
                <a:hlinkClick r:id="rId14" tooltip="Refutation completeness"/>
              </a:rPr>
              <a:t>refutation completeness</a:t>
            </a:r>
            <a:r>
              <a:rPr lang="en-US" dirty="0" smtClean="0"/>
              <a:t>.</a:t>
            </a:r>
          </a:p>
          <a:p>
            <a:pPr marL="0" indent="0">
              <a:buNone/>
            </a:pPr>
            <a:r>
              <a:rPr lang="en-US" dirty="0" smtClean="0"/>
              <a:t>The clause produced by a resolution rule is sometimes called a </a:t>
            </a:r>
            <a:r>
              <a:rPr lang="en-US" b="1" dirty="0" err="1" smtClean="0"/>
              <a:t>resolvent</a:t>
            </a:r>
            <a:r>
              <a:rPr lang="en-US" dirty="0" smtClean="0"/>
              <a:t>.</a:t>
            </a:r>
          </a:p>
          <a:p>
            <a:pPr marL="0" indent="0">
              <a:buNone/>
            </a:pPr>
            <a:endParaRPr lang="en-US" dirty="0"/>
          </a:p>
        </p:txBody>
      </p:sp>
    </p:spTree>
    <p:extLst>
      <p:ext uri="{BB962C8B-B14F-4D97-AF65-F5344CB8AC3E}">
        <p14:creationId xmlns:p14="http://schemas.microsoft.com/office/powerpoint/2010/main" val="1340186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Induction</a:t>
            </a:r>
            <a:endParaRPr lang="en-US" sz="9600" b="1"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smtClean="0"/>
              <a:t>Mathematical induction</a:t>
            </a:r>
            <a:r>
              <a:rPr lang="en-US" dirty="0" smtClean="0"/>
              <a:t> is a method of </a:t>
            </a:r>
            <a:r>
              <a:rPr lang="en-US" dirty="0" smtClean="0">
                <a:hlinkClick r:id="rId2" tooltip="Mathematical proof"/>
              </a:rPr>
              <a:t>mathematical proof</a:t>
            </a:r>
            <a:r>
              <a:rPr lang="en-US" dirty="0" smtClean="0"/>
              <a:t> typically used to establish a given statement for all </a:t>
            </a:r>
            <a:r>
              <a:rPr lang="en-US" dirty="0" smtClean="0">
                <a:hlinkClick r:id="rId3" tooltip="Natural number"/>
              </a:rPr>
              <a:t>natural numbers</a:t>
            </a:r>
            <a:r>
              <a:rPr lang="en-US" dirty="0" smtClean="0"/>
              <a:t>. It is a form of </a:t>
            </a:r>
            <a:r>
              <a:rPr lang="en-US" dirty="0" smtClean="0">
                <a:hlinkClick r:id="rId4" tooltip="Direct proof"/>
              </a:rPr>
              <a:t>direct proof</a:t>
            </a:r>
            <a:r>
              <a:rPr lang="en-US" dirty="0" smtClean="0"/>
              <a:t>, and it is done in two steps. The first step, known as the </a:t>
            </a:r>
            <a:r>
              <a:rPr lang="en-US" b="1" dirty="0" smtClean="0"/>
              <a:t>base case</a:t>
            </a:r>
            <a:r>
              <a:rPr lang="en-US" dirty="0" smtClean="0"/>
              <a:t>, is to prove the given statement for the first natural number. The second step, known as the </a:t>
            </a:r>
            <a:r>
              <a:rPr lang="en-US" b="1" dirty="0" smtClean="0"/>
              <a:t>inductive step</a:t>
            </a:r>
            <a:r>
              <a:rPr lang="en-US" dirty="0" smtClean="0"/>
              <a:t>, is to prove that the given statement for any one natural number </a:t>
            </a:r>
            <a:r>
              <a:rPr lang="en-US" dirty="0" smtClean="0">
                <a:hlinkClick r:id="rId5" tooltip="Material conditional"/>
              </a:rPr>
              <a:t>implies</a:t>
            </a:r>
            <a:r>
              <a:rPr lang="en-US" dirty="0" smtClean="0"/>
              <a:t> the given statement for the next natural number. From these two steps, mathematical induction is the </a:t>
            </a:r>
            <a:r>
              <a:rPr lang="en-US" dirty="0" smtClean="0">
                <a:hlinkClick r:id="rId6" tooltip="Rule of inference"/>
              </a:rPr>
              <a:t>rule</a:t>
            </a:r>
            <a:r>
              <a:rPr lang="en-US" dirty="0" smtClean="0"/>
              <a:t> from which we infer that the given statement is established for all natural numbers.</a:t>
            </a:r>
          </a:p>
          <a:p>
            <a:pPr marL="0" indent="0">
              <a:buNone/>
            </a:pPr>
            <a:r>
              <a:rPr lang="en-US" dirty="0" smtClean="0"/>
              <a:t>The method can be extended to prove statements about more general </a:t>
            </a:r>
            <a:r>
              <a:rPr lang="en-US" dirty="0" smtClean="0">
                <a:hlinkClick r:id="rId7" tooltip="Well-founded"/>
              </a:rPr>
              <a:t>well-founded</a:t>
            </a:r>
            <a:r>
              <a:rPr lang="en-US" dirty="0" smtClean="0"/>
              <a:t> structures, such as </a:t>
            </a:r>
            <a:r>
              <a:rPr lang="en-US" dirty="0" smtClean="0">
                <a:hlinkClick r:id="rId8" tooltip="Tree (set theory)"/>
              </a:rPr>
              <a:t>trees</a:t>
            </a:r>
            <a:r>
              <a:rPr lang="en-US" dirty="0" smtClean="0"/>
              <a:t>; this generalization, known as </a:t>
            </a:r>
            <a:r>
              <a:rPr lang="en-US" dirty="0" smtClean="0">
                <a:hlinkClick r:id="rId9" tooltip="Structural induction"/>
              </a:rPr>
              <a:t>structural induction</a:t>
            </a:r>
            <a:r>
              <a:rPr lang="en-US" dirty="0" smtClean="0"/>
              <a:t>, is used in </a:t>
            </a:r>
            <a:r>
              <a:rPr lang="en-US" dirty="0" smtClean="0">
                <a:hlinkClick r:id="rId10" tooltip="Mathematical logic"/>
              </a:rPr>
              <a:t>mathematical logic</a:t>
            </a:r>
            <a:r>
              <a:rPr lang="en-US" dirty="0" smtClean="0"/>
              <a:t> and </a:t>
            </a:r>
            <a:r>
              <a:rPr lang="en-US" dirty="0" smtClean="0">
                <a:hlinkClick r:id="rId11" tooltip="Computer science"/>
              </a:rPr>
              <a:t>computer science</a:t>
            </a:r>
            <a:r>
              <a:rPr lang="en-US" dirty="0" smtClean="0"/>
              <a:t>. Mathematical induction in this extended sense is closely related to </a:t>
            </a:r>
            <a:r>
              <a:rPr lang="en-US" dirty="0" smtClean="0">
                <a:hlinkClick r:id="rId12" tooltip="Recursion"/>
              </a:rPr>
              <a:t>recursion</a:t>
            </a:r>
            <a:r>
              <a:rPr lang="en-US" dirty="0" smtClean="0"/>
              <a:t>. Mathematical induction, in some form, is the foundation of all correctness proofs for computer programs.</a:t>
            </a:r>
          </a:p>
          <a:p>
            <a:pPr marL="0" indent="0">
              <a:buNone/>
            </a:pPr>
            <a:r>
              <a:rPr lang="en-US" dirty="0" smtClean="0"/>
              <a:t>Although its name may suggest otherwise, mathematical induction should not be misconstrued as a form of </a:t>
            </a:r>
            <a:r>
              <a:rPr lang="en-US" dirty="0" smtClean="0">
                <a:hlinkClick r:id="rId13" tooltip="Inductive reasoning"/>
              </a:rPr>
              <a:t>inductive reasoning</a:t>
            </a:r>
            <a:r>
              <a:rPr lang="en-US" dirty="0" smtClean="0"/>
              <a:t> (also see </a:t>
            </a:r>
            <a:r>
              <a:rPr lang="en-US" dirty="0" smtClean="0">
                <a:hlinkClick r:id="rId14" tooltip="Problem of induction"/>
              </a:rPr>
              <a:t>Problem of induction</a:t>
            </a:r>
            <a:r>
              <a:rPr lang="en-US" dirty="0" smtClean="0"/>
              <a:t>). Mathematical induction is an </a:t>
            </a:r>
            <a:r>
              <a:rPr lang="en-US" dirty="0" smtClean="0">
                <a:hlinkClick r:id="rId15" tooltip="Inference rule"/>
              </a:rPr>
              <a:t>inference rule</a:t>
            </a:r>
            <a:r>
              <a:rPr lang="en-US" dirty="0" smtClean="0"/>
              <a:t> used in proofs. In mathematics, proofs including those using mathematical induction are examples of </a:t>
            </a:r>
            <a:r>
              <a:rPr lang="en-US" dirty="0" smtClean="0">
                <a:hlinkClick r:id="rId16" tooltip="Deductive reasoning"/>
              </a:rPr>
              <a:t>deductive reasoning</a:t>
            </a:r>
            <a:r>
              <a:rPr lang="en-US" dirty="0" smtClean="0"/>
              <a:t> and inductive reasoning is excluded from proofs.</a:t>
            </a:r>
          </a:p>
          <a:p>
            <a:pPr marL="0" indent="0">
              <a:buNone/>
            </a:pPr>
            <a:endParaRPr lang="en-US" dirty="0"/>
          </a:p>
        </p:txBody>
      </p:sp>
    </p:spTree>
    <p:extLst>
      <p:ext uri="{BB962C8B-B14F-4D97-AF65-F5344CB8AC3E}">
        <p14:creationId xmlns:p14="http://schemas.microsoft.com/office/powerpoint/2010/main" val="3135037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Math symbols</a:t>
            </a:r>
          </a:p>
        </p:txBody>
      </p:sp>
      <p:sp>
        <p:nvSpPr>
          <p:cNvPr id="3" name="Content Placeholder 2"/>
          <p:cNvSpPr>
            <a:spLocks noGrp="1"/>
          </p:cNvSpPr>
          <p:nvPr>
            <p:ph idx="1"/>
          </p:nvPr>
        </p:nvSpPr>
        <p:spPr/>
        <p:txBody>
          <a:bodyPr>
            <a:normAutofit fontScale="92500" lnSpcReduction="10000"/>
          </a:bodyPr>
          <a:lstStyle/>
          <a:p>
            <a:pPr marL="0" indent="0" algn="ctr">
              <a:buNone/>
            </a:pPr>
            <a:r>
              <a:rPr lang="en-US" sz="7200" b="1" dirty="0"/>
              <a:t>+</a:t>
            </a:r>
            <a:endParaRPr lang="en-US" sz="7200" b="1" dirty="0" smtClean="0">
              <a:effectLst/>
            </a:endParaRPr>
          </a:p>
          <a:p>
            <a:pPr marL="0" indent="0" algn="ctr">
              <a:buNone/>
            </a:pPr>
            <a:r>
              <a:rPr lang="en-US" sz="7200" b="1" dirty="0"/>
              <a:t>-</a:t>
            </a:r>
            <a:endParaRPr lang="en-US" sz="7200" b="1" dirty="0" smtClean="0">
              <a:effectLst/>
            </a:endParaRPr>
          </a:p>
          <a:p>
            <a:pPr marL="0" indent="0" algn="ctr">
              <a:buNone/>
            </a:pPr>
            <a:r>
              <a:rPr lang="en-US" sz="7200" b="1" dirty="0"/>
              <a:t>=</a:t>
            </a:r>
            <a:endParaRPr lang="en-US" sz="7200" b="1" dirty="0" smtClean="0">
              <a:effectLst/>
            </a:endParaRPr>
          </a:p>
          <a:p>
            <a:pPr marL="0" indent="0" algn="ctr">
              <a:buNone/>
            </a:pPr>
            <a:r>
              <a:rPr lang="en-US" sz="7200" b="1" dirty="0"/>
              <a:t>etc.</a:t>
            </a:r>
            <a:endParaRPr lang="en-US" sz="7200" b="1" dirty="0" smtClean="0">
              <a:effectLst/>
            </a:endParaRPr>
          </a:p>
          <a:p>
            <a:pPr marL="0" indent="0">
              <a:buNone/>
            </a:pPr>
            <a:endParaRPr lang="en-US" dirty="0"/>
          </a:p>
        </p:txBody>
      </p:sp>
    </p:spTree>
    <p:extLst>
      <p:ext uri="{BB962C8B-B14F-4D97-AF65-F5344CB8AC3E}">
        <p14:creationId xmlns:p14="http://schemas.microsoft.com/office/powerpoint/2010/main" val="2644346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err="1" smtClean="0"/>
              <a:t>Combinatorics</a:t>
            </a:r>
            <a:endParaRPr lang="en-US" sz="9600" b="1"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err="1" smtClean="0"/>
              <a:t>Combinatorics</a:t>
            </a:r>
            <a:r>
              <a:rPr lang="en-US" dirty="0" smtClean="0"/>
              <a:t> is a branch of </a:t>
            </a:r>
            <a:r>
              <a:rPr lang="en-US" dirty="0" smtClean="0">
                <a:hlinkClick r:id="rId2" tooltip="Mathematics"/>
              </a:rPr>
              <a:t>mathematics</a:t>
            </a:r>
            <a:r>
              <a:rPr lang="en-US" dirty="0" smtClean="0"/>
              <a:t> concerning the study of finite or </a:t>
            </a:r>
            <a:r>
              <a:rPr lang="en-US" dirty="0" smtClean="0">
                <a:hlinkClick r:id="rId3" tooltip="Countable set"/>
              </a:rPr>
              <a:t>countable</a:t>
            </a:r>
            <a:r>
              <a:rPr lang="en-US" dirty="0" smtClean="0"/>
              <a:t> </a:t>
            </a:r>
            <a:r>
              <a:rPr lang="en-US" dirty="0" smtClean="0">
                <a:hlinkClick r:id="rId4" tooltip="Discrete mathematics"/>
              </a:rPr>
              <a:t>discrete</a:t>
            </a:r>
            <a:r>
              <a:rPr lang="en-US" dirty="0" smtClean="0"/>
              <a:t> </a:t>
            </a:r>
            <a:r>
              <a:rPr lang="en-US" dirty="0" smtClean="0">
                <a:hlinkClick r:id="rId5" tooltip="Mathematical structure"/>
              </a:rPr>
              <a:t>structures</a:t>
            </a:r>
            <a:r>
              <a:rPr lang="en-US" dirty="0" smtClean="0"/>
              <a:t>. Aspects of </a:t>
            </a:r>
            <a:r>
              <a:rPr lang="en-US" dirty="0" err="1" smtClean="0"/>
              <a:t>combinatorics</a:t>
            </a:r>
            <a:r>
              <a:rPr lang="en-US" dirty="0" smtClean="0"/>
              <a:t> include counting the structures of a given kind and size (</a:t>
            </a:r>
            <a:r>
              <a:rPr lang="en-US" dirty="0" smtClean="0">
                <a:hlinkClick r:id="rId6" tooltip="Enumerative combinatorics"/>
              </a:rPr>
              <a:t>enumerative </a:t>
            </a:r>
            <a:r>
              <a:rPr lang="en-US" dirty="0" err="1" smtClean="0">
                <a:hlinkClick r:id="rId6" tooltip="Enumerative combinatorics"/>
              </a:rPr>
              <a:t>combinatorics</a:t>
            </a:r>
            <a:r>
              <a:rPr lang="en-US" dirty="0" smtClean="0"/>
              <a:t>), deciding when certain criteria can be met, and constructing and analyzing objects meeting the criteria (as in </a:t>
            </a:r>
            <a:r>
              <a:rPr lang="en-US" dirty="0" smtClean="0">
                <a:hlinkClick r:id="rId7" tooltip="Combinatorial design"/>
              </a:rPr>
              <a:t>combinatorial designs</a:t>
            </a:r>
            <a:r>
              <a:rPr lang="en-US" dirty="0" smtClean="0"/>
              <a:t> and </a:t>
            </a:r>
            <a:r>
              <a:rPr lang="en-US" dirty="0" err="1" smtClean="0">
                <a:hlinkClick r:id="rId8" tooltip="Matroid"/>
              </a:rPr>
              <a:t>matroid</a:t>
            </a:r>
            <a:r>
              <a:rPr lang="en-US" dirty="0" smtClean="0"/>
              <a:t> theory), finding "largest", "smallest", or "optimal" objects (</a:t>
            </a:r>
            <a:r>
              <a:rPr lang="en-US" dirty="0" err="1" smtClean="0">
                <a:hlinkClick r:id="rId9" tooltip="Extremal combinatorics"/>
              </a:rPr>
              <a:t>extremal</a:t>
            </a:r>
            <a:r>
              <a:rPr lang="en-US" dirty="0" smtClean="0">
                <a:hlinkClick r:id="rId9" tooltip="Extremal combinatorics"/>
              </a:rPr>
              <a:t> </a:t>
            </a:r>
            <a:r>
              <a:rPr lang="en-US" dirty="0" err="1" smtClean="0">
                <a:hlinkClick r:id="rId9" tooltip="Extremal combinatorics"/>
              </a:rPr>
              <a:t>combinatorics</a:t>
            </a:r>
            <a:r>
              <a:rPr lang="en-US" dirty="0" smtClean="0"/>
              <a:t> and </a:t>
            </a:r>
            <a:r>
              <a:rPr lang="en-US" dirty="0" smtClean="0">
                <a:hlinkClick r:id="rId10" tooltip="Combinatorial optimization"/>
              </a:rPr>
              <a:t>combinatorial optimization</a:t>
            </a:r>
            <a:r>
              <a:rPr lang="en-US" dirty="0" smtClean="0"/>
              <a:t>), and studying combinatorial structures arising in an </a:t>
            </a:r>
            <a:r>
              <a:rPr lang="en-US" dirty="0" smtClean="0">
                <a:hlinkClick r:id="rId11" tooltip="Algebra"/>
              </a:rPr>
              <a:t>algebraic</a:t>
            </a:r>
            <a:r>
              <a:rPr lang="en-US" dirty="0" smtClean="0"/>
              <a:t> context, or applying algebraic techniques to combinatorial problems (</a:t>
            </a:r>
            <a:r>
              <a:rPr lang="en-US" dirty="0" smtClean="0">
                <a:hlinkClick r:id="rId12" tooltip="Algebraic combinatorics"/>
              </a:rPr>
              <a:t>algebraic </a:t>
            </a:r>
            <a:r>
              <a:rPr lang="en-US" dirty="0" err="1" smtClean="0">
                <a:hlinkClick r:id="rId12" tooltip="Algebraic combinatorics"/>
              </a:rPr>
              <a:t>combinatorics</a:t>
            </a:r>
            <a:r>
              <a:rPr lang="en-US" dirty="0" smtClean="0"/>
              <a:t>).</a:t>
            </a:r>
          </a:p>
          <a:p>
            <a:pPr marL="0" indent="0">
              <a:buNone/>
            </a:pPr>
            <a:r>
              <a:rPr lang="en-US" dirty="0" smtClean="0"/>
              <a:t>Combinatorial problems arise in many areas of pure mathematics, notably in </a:t>
            </a:r>
            <a:r>
              <a:rPr lang="en-US" dirty="0" smtClean="0">
                <a:hlinkClick r:id="rId11" tooltip="Algebra"/>
              </a:rPr>
              <a:t>algebra</a:t>
            </a:r>
            <a:r>
              <a:rPr lang="en-US" dirty="0" smtClean="0"/>
              <a:t>, </a:t>
            </a:r>
            <a:r>
              <a:rPr lang="en-US" dirty="0" smtClean="0">
                <a:hlinkClick r:id="rId13" tooltip="Probability theory"/>
              </a:rPr>
              <a:t>probability theory</a:t>
            </a:r>
            <a:r>
              <a:rPr lang="en-US" dirty="0" smtClean="0"/>
              <a:t>, </a:t>
            </a:r>
            <a:r>
              <a:rPr lang="en-US" dirty="0" smtClean="0">
                <a:hlinkClick r:id="rId14" tooltip="Topology"/>
              </a:rPr>
              <a:t>topology</a:t>
            </a:r>
            <a:r>
              <a:rPr lang="en-US" dirty="0" smtClean="0"/>
              <a:t>, and </a:t>
            </a:r>
            <a:r>
              <a:rPr lang="en-US" dirty="0" smtClean="0">
                <a:hlinkClick r:id="rId15" tooltip="Geometry"/>
              </a:rPr>
              <a:t>geometry</a:t>
            </a:r>
            <a:r>
              <a:rPr lang="en-US" dirty="0" smtClean="0"/>
              <a:t>, and </a:t>
            </a:r>
            <a:r>
              <a:rPr lang="en-US" dirty="0" err="1" smtClean="0"/>
              <a:t>combinatorics</a:t>
            </a:r>
            <a:r>
              <a:rPr lang="en-US" dirty="0" smtClean="0"/>
              <a:t> also has many applications in </a:t>
            </a:r>
            <a:r>
              <a:rPr lang="en-US" dirty="0" smtClean="0">
                <a:hlinkClick r:id="rId16" tooltip="Mathematical optimization"/>
              </a:rPr>
              <a:t>mathematical optimization</a:t>
            </a:r>
            <a:r>
              <a:rPr lang="en-US" dirty="0" smtClean="0"/>
              <a:t>, </a:t>
            </a:r>
            <a:r>
              <a:rPr lang="en-US" dirty="0" smtClean="0">
                <a:hlinkClick r:id="rId17" tooltip="Computer science"/>
              </a:rPr>
              <a:t>computer science</a:t>
            </a:r>
            <a:r>
              <a:rPr lang="en-US" dirty="0" smtClean="0"/>
              <a:t>, </a:t>
            </a:r>
            <a:r>
              <a:rPr lang="en-US" dirty="0" err="1" smtClean="0">
                <a:hlinkClick r:id="rId18" tooltip="Ergodic theory"/>
              </a:rPr>
              <a:t>ergodic</a:t>
            </a:r>
            <a:r>
              <a:rPr lang="en-US" dirty="0" smtClean="0">
                <a:hlinkClick r:id="rId18" tooltip="Ergodic theory"/>
              </a:rPr>
              <a:t> theory</a:t>
            </a:r>
            <a:r>
              <a:rPr lang="en-US" dirty="0" smtClean="0"/>
              <a:t> and </a:t>
            </a:r>
            <a:r>
              <a:rPr lang="en-US" dirty="0" smtClean="0">
                <a:hlinkClick r:id="rId19" tooltip="Statistical physics"/>
              </a:rPr>
              <a:t>statistical physics</a:t>
            </a:r>
            <a:r>
              <a:rPr lang="en-US" dirty="0" smtClean="0"/>
              <a:t>. Many combinatorial questions have historically been considered in isolation, giving an </a:t>
            </a:r>
            <a:r>
              <a:rPr lang="en-US" i="1" dirty="0" smtClean="0"/>
              <a:t>ad hoc</a:t>
            </a:r>
            <a:r>
              <a:rPr lang="en-US" dirty="0" smtClean="0"/>
              <a:t> solution to a problem arising in some mathematical context. In the later twentieth century, however, powerful and general theoretical methods were developed, making </a:t>
            </a:r>
            <a:r>
              <a:rPr lang="en-US" dirty="0" err="1" smtClean="0"/>
              <a:t>combinatorics</a:t>
            </a:r>
            <a:r>
              <a:rPr lang="en-US" dirty="0" smtClean="0"/>
              <a:t> into an independent branch of mathematics in its own right. One of the oldest and most accessible parts of </a:t>
            </a:r>
            <a:r>
              <a:rPr lang="en-US" dirty="0" err="1" smtClean="0"/>
              <a:t>combinatorics</a:t>
            </a:r>
            <a:r>
              <a:rPr lang="en-US" dirty="0" smtClean="0"/>
              <a:t> is </a:t>
            </a:r>
            <a:r>
              <a:rPr lang="en-US" dirty="0" smtClean="0">
                <a:hlinkClick r:id="rId20" tooltip="Graph theory"/>
              </a:rPr>
              <a:t>graph theory</a:t>
            </a:r>
            <a:r>
              <a:rPr lang="en-US" dirty="0" smtClean="0"/>
              <a:t>, which also has numerous natural connections to other areas. </a:t>
            </a:r>
            <a:r>
              <a:rPr lang="en-US" dirty="0" err="1" smtClean="0"/>
              <a:t>Combinatorics</a:t>
            </a:r>
            <a:r>
              <a:rPr lang="en-US" dirty="0" smtClean="0"/>
              <a:t> is used frequently in computer science to obtain formulas and estimates in the </a:t>
            </a:r>
            <a:r>
              <a:rPr lang="en-US" dirty="0" smtClean="0">
                <a:hlinkClick r:id="rId21" tooltip="Analysis of algorithms"/>
              </a:rPr>
              <a:t>analysis of algorithms</a:t>
            </a:r>
            <a:r>
              <a:rPr lang="en-US" dirty="0" smtClean="0"/>
              <a:t>.</a:t>
            </a:r>
          </a:p>
          <a:p>
            <a:pPr marL="0" indent="0">
              <a:buNone/>
            </a:pPr>
            <a:endParaRPr lang="en-US" dirty="0"/>
          </a:p>
        </p:txBody>
      </p:sp>
    </p:spTree>
    <p:extLst>
      <p:ext uri="{BB962C8B-B14F-4D97-AF65-F5344CB8AC3E}">
        <p14:creationId xmlns:p14="http://schemas.microsoft.com/office/powerpoint/2010/main" val="509288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Cyclic permutation</a:t>
            </a:r>
            <a:endParaRPr lang="en-US" sz="8000" dirty="0"/>
          </a:p>
        </p:txBody>
      </p:sp>
      <p:sp>
        <p:nvSpPr>
          <p:cNvPr id="3" name="Content Placeholder 2"/>
          <p:cNvSpPr>
            <a:spLocks noGrp="1"/>
          </p:cNvSpPr>
          <p:nvPr>
            <p:ph idx="1"/>
          </p:nvPr>
        </p:nvSpPr>
        <p:spPr/>
        <p:txBody>
          <a:bodyPr/>
          <a:lstStyle/>
          <a:p>
            <a:pPr marL="0" indent="0">
              <a:buNone/>
            </a:pPr>
            <a:r>
              <a:rPr lang="en-US" dirty="0" smtClean="0"/>
              <a:t>A </a:t>
            </a:r>
            <a:r>
              <a:rPr lang="en-US" b="1" dirty="0" smtClean="0"/>
              <a:t>cyclic permutation</a:t>
            </a:r>
            <a:r>
              <a:rPr lang="en-US" dirty="0" smtClean="0"/>
              <a:t> is a </a:t>
            </a:r>
            <a:r>
              <a:rPr lang="en-US" dirty="0" smtClean="0">
                <a:hlinkClick r:id="rId2" tooltip="Permutation"/>
              </a:rPr>
              <a:t>permutation</a:t>
            </a:r>
            <a:r>
              <a:rPr lang="en-US" dirty="0" smtClean="0"/>
              <a:t> in </a:t>
            </a:r>
            <a:r>
              <a:rPr lang="en-US" dirty="0" smtClean="0">
                <a:hlinkClick r:id="rId3" tooltip="Cyclic order"/>
              </a:rPr>
              <a:t>cyclic order</a:t>
            </a:r>
            <a:r>
              <a:rPr lang="en-US" dirty="0" smtClean="0"/>
              <a:t> of a </a:t>
            </a:r>
            <a:r>
              <a:rPr lang="en-US" dirty="0" smtClean="0">
                <a:hlinkClick r:id="rId4" tooltip="Set (mathematics)"/>
              </a:rPr>
              <a:t>set</a:t>
            </a:r>
            <a:r>
              <a:rPr lang="en-US" dirty="0" smtClean="0"/>
              <a:t> of elements.</a:t>
            </a:r>
          </a:p>
          <a:p>
            <a:pPr marL="0" indent="0">
              <a:buNone/>
            </a:pPr>
            <a:r>
              <a:rPr lang="en-US" dirty="0" smtClean="0"/>
              <a:t>The term </a:t>
            </a:r>
            <a:r>
              <a:rPr lang="en-US" b="1" dirty="0" smtClean="0">
                <a:hlinkClick r:id="rId5" tooltip="Permutation"/>
              </a:rPr>
              <a:t>circular permutation</a:t>
            </a:r>
            <a:r>
              <a:rPr lang="en-US" dirty="0" smtClean="0"/>
              <a:t> has the modern meaning of a permutation of objects arranged in a circle (without a distinguished starting object), but in older texts it was used as a synonym for cyclic permutation.</a:t>
            </a:r>
          </a:p>
        </p:txBody>
      </p:sp>
    </p:spTree>
    <p:extLst>
      <p:ext uri="{BB962C8B-B14F-4D97-AF65-F5344CB8AC3E}">
        <p14:creationId xmlns:p14="http://schemas.microsoft.com/office/powerpoint/2010/main" val="4138458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Passwords options </a:t>
            </a:r>
            <a:r>
              <a:rPr lang="en-US" sz="5400" b="1" dirty="0" smtClean="0"/>
              <a:t>numbers</a:t>
            </a:r>
            <a:endParaRPr lang="en-US" sz="5400" b="1" dirty="0"/>
          </a:p>
        </p:txBody>
      </p:sp>
      <p:sp>
        <p:nvSpPr>
          <p:cNvPr id="3" name="Content Placeholder 2"/>
          <p:cNvSpPr>
            <a:spLocks noGrp="1"/>
          </p:cNvSpPr>
          <p:nvPr>
            <p:ph idx="1"/>
          </p:nvPr>
        </p:nvSpPr>
        <p:spPr/>
        <p:txBody>
          <a:bodyPr/>
          <a:lstStyle/>
          <a:p>
            <a:pPr marL="0" indent="0">
              <a:buNone/>
            </a:pPr>
            <a:r>
              <a:rPr lang="en-US" dirty="0"/>
              <a:t>How many passwords can be made of the numbers up to 999999? How many up to 8-symbol passwords can be made with 10 digits (0-9) and 26 English letters (a-z)?</a:t>
            </a:r>
          </a:p>
        </p:txBody>
      </p:sp>
    </p:spTree>
    <p:extLst>
      <p:ext uri="{BB962C8B-B14F-4D97-AF65-F5344CB8AC3E}">
        <p14:creationId xmlns:p14="http://schemas.microsoft.com/office/powerpoint/2010/main" val="1994982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Travelling salesman problem</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The </a:t>
            </a:r>
            <a:r>
              <a:rPr lang="en-US" b="1" dirty="0" smtClean="0"/>
              <a:t>travelling salesman problem</a:t>
            </a:r>
            <a:r>
              <a:rPr lang="en-US" dirty="0" smtClean="0"/>
              <a:t> (</a:t>
            </a:r>
            <a:r>
              <a:rPr lang="en-US" b="1" dirty="0" smtClean="0"/>
              <a:t>TSP</a:t>
            </a:r>
            <a:r>
              <a:rPr lang="en-US" dirty="0" smtClean="0"/>
              <a:t>) asks the following question: Given a list of cities and the distances between each pair of cities, what is the shortest possible route that visits each city exactly once and returns to the origin city? It is an </a:t>
            </a:r>
            <a:r>
              <a:rPr lang="en-US" dirty="0" smtClean="0">
                <a:hlinkClick r:id="rId2" tooltip="NP-hard"/>
              </a:rPr>
              <a:t>NP-hard</a:t>
            </a:r>
            <a:r>
              <a:rPr lang="en-US" dirty="0" smtClean="0"/>
              <a:t> problem in </a:t>
            </a:r>
            <a:r>
              <a:rPr lang="en-US" dirty="0" smtClean="0">
                <a:hlinkClick r:id="rId3" tooltip="Combinatorial optimization"/>
              </a:rPr>
              <a:t>combinatorial optimization</a:t>
            </a:r>
            <a:r>
              <a:rPr lang="en-US" dirty="0" smtClean="0"/>
              <a:t>, important in </a:t>
            </a:r>
            <a:r>
              <a:rPr lang="en-US" dirty="0" smtClean="0">
                <a:hlinkClick r:id="rId4" tooltip="Operations research"/>
              </a:rPr>
              <a:t>operations research</a:t>
            </a:r>
            <a:r>
              <a:rPr lang="en-US" dirty="0" smtClean="0"/>
              <a:t> and </a:t>
            </a:r>
            <a:r>
              <a:rPr lang="en-US" dirty="0" smtClean="0">
                <a:hlinkClick r:id="rId5" tooltip="Theoretical computer science"/>
              </a:rPr>
              <a:t>theoretical computer science</a:t>
            </a:r>
            <a:r>
              <a:rPr lang="en-US" dirty="0" smtClean="0"/>
              <a:t>.</a:t>
            </a:r>
          </a:p>
          <a:p>
            <a:pPr marL="0" indent="0">
              <a:buNone/>
            </a:pPr>
            <a:r>
              <a:rPr lang="en-US" dirty="0" smtClean="0"/>
              <a:t>TSP is a special case of the </a:t>
            </a:r>
            <a:r>
              <a:rPr lang="en-US" dirty="0" smtClean="0">
                <a:hlinkClick r:id="rId6" tooltip="Traveling purchaser problem"/>
              </a:rPr>
              <a:t>travelling purchaser problem</a:t>
            </a:r>
            <a:r>
              <a:rPr lang="en-US" dirty="0" smtClean="0"/>
              <a:t>.</a:t>
            </a:r>
          </a:p>
          <a:p>
            <a:pPr marL="0" indent="0">
              <a:buNone/>
            </a:pPr>
            <a:r>
              <a:rPr lang="en-US" dirty="0" smtClean="0"/>
              <a:t>In the </a:t>
            </a:r>
            <a:r>
              <a:rPr lang="en-US" dirty="0" smtClean="0">
                <a:hlinkClick r:id="rId7" tooltip="Computational complexity theory"/>
              </a:rPr>
              <a:t>theory of computational complexity</a:t>
            </a:r>
            <a:r>
              <a:rPr lang="en-US" dirty="0" smtClean="0"/>
              <a:t>, the decision version of the TSP (where, given a length </a:t>
            </a:r>
            <a:r>
              <a:rPr lang="en-US" i="1" dirty="0" smtClean="0"/>
              <a:t>L</a:t>
            </a:r>
            <a:r>
              <a:rPr lang="en-US" dirty="0" smtClean="0"/>
              <a:t>, the task is to decide whether the graph has any tour shorter than </a:t>
            </a:r>
            <a:r>
              <a:rPr lang="en-US" i="1" dirty="0" smtClean="0"/>
              <a:t>L</a:t>
            </a:r>
            <a:r>
              <a:rPr lang="en-US" dirty="0" smtClean="0"/>
              <a:t>) belongs to the class of </a:t>
            </a:r>
            <a:r>
              <a:rPr lang="en-US" dirty="0" smtClean="0">
                <a:hlinkClick r:id="rId8" tooltip="NP-complete"/>
              </a:rPr>
              <a:t>NP-complete</a:t>
            </a:r>
            <a:r>
              <a:rPr lang="en-US" dirty="0" smtClean="0"/>
              <a:t> problems. Thus, it is possible that the </a:t>
            </a:r>
            <a:r>
              <a:rPr lang="en-US" dirty="0" smtClean="0">
                <a:hlinkClick r:id="rId9" tooltip="Best, worst and average case"/>
              </a:rPr>
              <a:t>worst-case</a:t>
            </a:r>
            <a:r>
              <a:rPr lang="en-US" dirty="0" smtClean="0"/>
              <a:t> </a:t>
            </a:r>
            <a:r>
              <a:rPr lang="en-US" dirty="0" smtClean="0">
                <a:hlinkClick r:id="rId10" tooltip="Running time"/>
              </a:rPr>
              <a:t>running time</a:t>
            </a:r>
            <a:r>
              <a:rPr lang="en-US" dirty="0" smtClean="0"/>
              <a:t> for any algorithm for the TSP increases </a:t>
            </a:r>
            <a:r>
              <a:rPr lang="en-US" dirty="0" err="1" smtClean="0">
                <a:hlinkClick r:id="rId11" tooltip="Time complexity"/>
              </a:rPr>
              <a:t>superpolynomially</a:t>
            </a:r>
            <a:r>
              <a:rPr lang="en-US" dirty="0" smtClean="0"/>
              <a:t> (or perhaps </a:t>
            </a:r>
            <a:r>
              <a:rPr lang="en-US" dirty="0" smtClean="0">
                <a:hlinkClick r:id="rId12" tooltip="Exponential time hypothesis"/>
              </a:rPr>
              <a:t>exponentially</a:t>
            </a:r>
            <a:r>
              <a:rPr lang="en-US" dirty="0" smtClean="0"/>
              <a:t>) with the number of cities.</a:t>
            </a:r>
          </a:p>
          <a:p>
            <a:pPr marL="0" indent="0">
              <a:buNone/>
            </a:pPr>
            <a:r>
              <a:rPr lang="en-US" dirty="0" smtClean="0"/>
              <a:t>The problem was first formulated in 1930 and is one of the most intensively studied problems in optimization. It is used as a benchmark for many optimization methods. Even though the problem is computationally difficult, a large number of </a:t>
            </a:r>
            <a:r>
              <a:rPr lang="en-US" dirty="0" smtClean="0">
                <a:hlinkClick r:id="rId13" tooltip="Heuristic"/>
              </a:rPr>
              <a:t>heuristics</a:t>
            </a:r>
            <a:r>
              <a:rPr lang="en-US" dirty="0" smtClean="0"/>
              <a:t> and exact methods are known, so that some instances with tens of thousands of cities can be solved completely and even problems with millions of cities can be approximated within a small fraction of 1%.</a:t>
            </a:r>
          </a:p>
          <a:p>
            <a:pPr marL="0" indent="0">
              <a:buNone/>
            </a:pPr>
            <a:r>
              <a:rPr lang="en-US" dirty="0" smtClean="0"/>
              <a:t>The TSP has several applications even in its purest formulation, such as </a:t>
            </a:r>
            <a:r>
              <a:rPr lang="en-US" dirty="0" smtClean="0">
                <a:hlinkClick r:id="rId14" tooltip="Planning"/>
              </a:rPr>
              <a:t>planning</a:t>
            </a:r>
            <a:r>
              <a:rPr lang="en-US" dirty="0" smtClean="0"/>
              <a:t>, </a:t>
            </a:r>
            <a:r>
              <a:rPr lang="en-US" dirty="0" smtClean="0">
                <a:hlinkClick r:id="rId15" tooltip="Logistics"/>
              </a:rPr>
              <a:t>logistics</a:t>
            </a:r>
            <a:r>
              <a:rPr lang="en-US" dirty="0" smtClean="0"/>
              <a:t>, and the manufacture of </a:t>
            </a:r>
            <a:r>
              <a:rPr lang="en-US" dirty="0" smtClean="0">
                <a:hlinkClick r:id="rId16" tooltip="Integrated circuit"/>
              </a:rPr>
              <a:t>microchips</a:t>
            </a:r>
            <a:r>
              <a:rPr lang="en-US" dirty="0" smtClean="0"/>
              <a:t>. Slightly modified, it appears as a sub-problem in many areas, such as </a:t>
            </a:r>
            <a:r>
              <a:rPr lang="en-US" dirty="0" smtClean="0">
                <a:hlinkClick r:id="rId17" tooltip="DNA sequencing"/>
              </a:rPr>
              <a:t>DNA sequencing</a:t>
            </a:r>
            <a:r>
              <a:rPr lang="en-US" dirty="0" smtClean="0"/>
              <a:t>. In these applications, the concept </a:t>
            </a:r>
            <a:r>
              <a:rPr lang="en-US" i="1" dirty="0" smtClean="0"/>
              <a:t>city</a:t>
            </a:r>
            <a:r>
              <a:rPr lang="en-US" dirty="0" smtClean="0"/>
              <a:t> represents, for example, customers, soldering points, or DNA fragments, and the concept </a:t>
            </a:r>
            <a:r>
              <a:rPr lang="en-US" i="1" dirty="0" smtClean="0"/>
              <a:t>distance</a:t>
            </a:r>
            <a:r>
              <a:rPr lang="en-US" dirty="0" smtClean="0"/>
              <a:t> represents travelling times or cost, or a similarity measure between DNA fragments. In many applications, additional constraints such as limited resources or time windows may be imposed.</a:t>
            </a:r>
          </a:p>
          <a:p>
            <a:pPr marL="0" indent="0">
              <a:buNone/>
            </a:pPr>
            <a:endParaRPr lang="en-US" dirty="0"/>
          </a:p>
        </p:txBody>
      </p:sp>
    </p:spTree>
    <p:extLst>
      <p:ext uri="{BB962C8B-B14F-4D97-AF65-F5344CB8AC3E}">
        <p14:creationId xmlns:p14="http://schemas.microsoft.com/office/powerpoint/2010/main" val="3925495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Cryptography</a:t>
            </a:r>
            <a:endParaRPr lang="en-US" sz="9600" b="1"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Cryptography</a:t>
            </a:r>
            <a:r>
              <a:rPr lang="en-US" dirty="0" smtClean="0"/>
              <a:t> (or </a:t>
            </a:r>
            <a:r>
              <a:rPr lang="en-US" i="1" dirty="0" smtClean="0"/>
              <a:t>cryptology</a:t>
            </a:r>
            <a:r>
              <a:rPr lang="en-US" dirty="0" smtClean="0"/>
              <a:t>; from </a:t>
            </a:r>
            <a:r>
              <a:rPr lang="en-US" dirty="0" smtClean="0">
                <a:hlinkClick r:id="rId2" tooltip="Ancient Greek"/>
              </a:rPr>
              <a:t>Greek</a:t>
            </a:r>
            <a:r>
              <a:rPr lang="en-US" dirty="0" smtClean="0"/>
              <a:t> </a:t>
            </a:r>
            <a:r>
              <a:rPr lang="en-US" dirty="0" err="1" smtClean="0">
                <a:hlinkClick r:id="rId3" tooltip="wikt:en:κρυπτός"/>
              </a:rPr>
              <a:t>κρυ</a:t>
            </a:r>
            <a:r>
              <a:rPr lang="en-US" dirty="0" smtClean="0">
                <a:hlinkClick r:id="rId3" tooltip="wikt:en:κρυπτός"/>
              </a:rPr>
              <a:t>πτός</a:t>
            </a:r>
            <a:r>
              <a:rPr lang="en-US" dirty="0" smtClean="0"/>
              <a:t> </a:t>
            </a:r>
            <a:r>
              <a:rPr lang="en-US" i="1" dirty="0" smtClean="0"/>
              <a:t>kryptós</a:t>
            </a:r>
            <a:r>
              <a:rPr lang="en-US" dirty="0" smtClean="0"/>
              <a:t>, "hidden, secret"; and </a:t>
            </a:r>
            <a:r>
              <a:rPr lang="en-US" dirty="0" smtClean="0">
                <a:hlinkClick r:id="rId4" tooltip="wikt:en:γράφω"/>
              </a:rPr>
              <a:t>γράφειν</a:t>
            </a:r>
            <a:r>
              <a:rPr lang="en-US" dirty="0" smtClean="0"/>
              <a:t> </a:t>
            </a:r>
            <a:r>
              <a:rPr lang="en-US" i="1" dirty="0" smtClean="0"/>
              <a:t>graphein</a:t>
            </a:r>
            <a:r>
              <a:rPr lang="en-US" dirty="0" smtClean="0"/>
              <a:t>, "writing", or </a:t>
            </a:r>
            <a:r>
              <a:rPr lang="en-US" dirty="0" smtClean="0">
                <a:hlinkClick r:id="rId5" tooltip="wikt:en:-λογία"/>
              </a:rPr>
              <a:t>-λογία</a:t>
            </a:r>
            <a:r>
              <a:rPr lang="en-US" dirty="0" smtClean="0"/>
              <a:t> </a:t>
            </a:r>
            <a:r>
              <a:rPr lang="en-US" i="1" dirty="0" smtClean="0">
                <a:hlinkClick r:id="rId6" tooltip="-logy"/>
              </a:rPr>
              <a:t>-logia</a:t>
            </a:r>
            <a:r>
              <a:rPr lang="en-US" dirty="0" smtClean="0"/>
              <a:t>, "study", respectively) is the practice and study of techniques for secure communication in the presence of third parties (called </a:t>
            </a:r>
            <a:r>
              <a:rPr lang="en-US" dirty="0" smtClean="0">
                <a:hlinkClick r:id="rId7" tooltip="Adversary (cryptography)"/>
              </a:rPr>
              <a:t>adversaries</a:t>
            </a:r>
            <a:r>
              <a:rPr lang="en-US" dirty="0" smtClean="0"/>
              <a:t>). More generally, it is about constructing and analyzing </a:t>
            </a:r>
            <a:r>
              <a:rPr lang="en-US" dirty="0" smtClean="0">
                <a:hlinkClick r:id="rId8" tooltip="Communications protocol"/>
              </a:rPr>
              <a:t>protocols</a:t>
            </a:r>
            <a:r>
              <a:rPr lang="en-US" dirty="0" smtClean="0"/>
              <a:t> that overcome the influence of adversaries and that are related to various aspects in </a:t>
            </a:r>
            <a:r>
              <a:rPr lang="en-US" dirty="0" smtClean="0">
                <a:hlinkClick r:id="rId9" tooltip="Information security"/>
              </a:rPr>
              <a:t>information security</a:t>
            </a:r>
            <a:r>
              <a:rPr lang="en-US" dirty="0" smtClean="0"/>
              <a:t> such as data </a:t>
            </a:r>
            <a:r>
              <a:rPr lang="en-US" dirty="0" smtClean="0">
                <a:hlinkClick r:id="rId10" tooltip="Confidentiality"/>
              </a:rPr>
              <a:t>confidentiality</a:t>
            </a:r>
            <a:r>
              <a:rPr lang="en-US" dirty="0" smtClean="0"/>
              <a:t>, </a:t>
            </a:r>
            <a:r>
              <a:rPr lang="en-US" dirty="0" smtClean="0">
                <a:hlinkClick r:id="rId11" tooltip="Data integrity"/>
              </a:rPr>
              <a:t>data integrity</a:t>
            </a:r>
            <a:r>
              <a:rPr lang="en-US" dirty="0" smtClean="0"/>
              <a:t>, </a:t>
            </a:r>
            <a:r>
              <a:rPr lang="en-US" dirty="0" smtClean="0">
                <a:hlinkClick r:id="rId12" tooltip="Authentication"/>
              </a:rPr>
              <a:t>authentication</a:t>
            </a:r>
            <a:r>
              <a:rPr lang="en-US" dirty="0" smtClean="0"/>
              <a:t>, and </a:t>
            </a:r>
            <a:r>
              <a:rPr lang="en-US" dirty="0" smtClean="0">
                <a:hlinkClick r:id="rId13" tooltip="Non-repudiation"/>
              </a:rPr>
              <a:t>non-repudiation</a:t>
            </a:r>
            <a:r>
              <a:rPr lang="en-US" dirty="0" smtClean="0"/>
              <a:t>. Modern cryptography intersects the disciplines of </a:t>
            </a:r>
            <a:r>
              <a:rPr lang="en-US" dirty="0" smtClean="0">
                <a:hlinkClick r:id="rId14" tooltip="Mathematics"/>
              </a:rPr>
              <a:t>mathematics</a:t>
            </a:r>
            <a:r>
              <a:rPr lang="en-US" dirty="0" smtClean="0"/>
              <a:t>, </a:t>
            </a:r>
            <a:r>
              <a:rPr lang="en-US" dirty="0" smtClean="0">
                <a:hlinkClick r:id="rId15" tooltip="Computer science"/>
              </a:rPr>
              <a:t>computer science</a:t>
            </a:r>
            <a:r>
              <a:rPr lang="en-US" dirty="0" smtClean="0"/>
              <a:t>, and </a:t>
            </a:r>
            <a:r>
              <a:rPr lang="en-US" dirty="0" smtClean="0">
                <a:hlinkClick r:id="rId16" tooltip="Electrical engineering"/>
              </a:rPr>
              <a:t>electrical engineering</a:t>
            </a:r>
            <a:r>
              <a:rPr lang="en-US" dirty="0" smtClean="0"/>
              <a:t>. Applications of cryptography include </a:t>
            </a:r>
            <a:r>
              <a:rPr lang="en-US" dirty="0" smtClean="0">
                <a:hlinkClick r:id="rId17" tooltip="Automated teller machine"/>
              </a:rPr>
              <a:t>ATM cards</a:t>
            </a:r>
            <a:r>
              <a:rPr lang="en-US" dirty="0" smtClean="0"/>
              <a:t>, </a:t>
            </a:r>
            <a:r>
              <a:rPr lang="en-US" dirty="0" smtClean="0">
                <a:hlinkClick r:id="rId18" tooltip="Password"/>
              </a:rPr>
              <a:t>computer passwords</a:t>
            </a:r>
            <a:r>
              <a:rPr lang="en-US" dirty="0" smtClean="0"/>
              <a:t>, and </a:t>
            </a:r>
            <a:r>
              <a:rPr lang="en-US" dirty="0" smtClean="0">
                <a:hlinkClick r:id="rId19" tooltip="Electronic commerce"/>
              </a:rPr>
              <a:t>electronic commerce</a:t>
            </a:r>
            <a:r>
              <a:rPr lang="en-US" dirty="0" smtClean="0"/>
              <a:t>.</a:t>
            </a:r>
            <a:endParaRPr lang="en-US" dirty="0"/>
          </a:p>
        </p:txBody>
      </p:sp>
    </p:spTree>
    <p:extLst>
      <p:ext uri="{BB962C8B-B14F-4D97-AF65-F5344CB8AC3E}">
        <p14:creationId xmlns:p14="http://schemas.microsoft.com/office/powerpoint/2010/main" val="776362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a:t>Physics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39488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Mid-Term Exam</a:t>
            </a:r>
          </a:p>
        </p:txBody>
      </p:sp>
      <p:sp>
        <p:nvSpPr>
          <p:cNvPr id="3" name="Content Placeholder 2"/>
          <p:cNvSpPr>
            <a:spLocks noGrp="1"/>
          </p:cNvSpPr>
          <p:nvPr>
            <p:ph idx="1"/>
          </p:nvPr>
        </p:nvSpPr>
        <p:spPr/>
        <p:txBody>
          <a:bodyPr/>
          <a:lstStyle/>
          <a:p>
            <a:pPr marL="0" indent="0">
              <a:buNone/>
            </a:pPr>
            <a:r>
              <a:rPr lang="en-US" dirty="0"/>
              <a:t>To prepare to the Mid-Term Exam: </a:t>
            </a:r>
          </a:p>
          <a:p>
            <a:pPr marL="0" indent="0">
              <a:buNone/>
            </a:pPr>
            <a:r>
              <a:rPr lang="en-US" dirty="0"/>
              <a:t>Study the class notes, solve all the problem sets, solve all the relevant problems from the textbooks, visit the web-sites, study the solutions, watch the videos, and meet me if you have any questions.</a:t>
            </a:r>
          </a:p>
        </p:txBody>
      </p:sp>
    </p:spTree>
    <p:extLst>
      <p:ext uri="{BB962C8B-B14F-4D97-AF65-F5344CB8AC3E}">
        <p14:creationId xmlns:p14="http://schemas.microsoft.com/office/powerpoint/2010/main" val="165654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t>Competitions in </a:t>
            </a:r>
            <a:r>
              <a:rPr lang="en-US" sz="6600" b="1" dirty="0" smtClean="0"/>
              <a:t>math</a:t>
            </a:r>
            <a:endParaRPr lang="en-US" sz="6600" b="1" dirty="0"/>
          </a:p>
        </p:txBody>
      </p:sp>
      <p:sp>
        <p:nvSpPr>
          <p:cNvPr id="3" name="Content Placeholder 2"/>
          <p:cNvSpPr>
            <a:spLocks noGrp="1"/>
          </p:cNvSpPr>
          <p:nvPr>
            <p:ph idx="1"/>
          </p:nvPr>
        </p:nvSpPr>
        <p:spPr/>
        <p:txBody>
          <a:bodyPr/>
          <a:lstStyle/>
          <a:p>
            <a:pPr marL="0" indent="0">
              <a:buNone/>
            </a:pPr>
            <a:r>
              <a:rPr lang="en-US" dirty="0"/>
              <a:t>http://azspcs.net/</a:t>
            </a:r>
          </a:p>
        </p:txBody>
      </p:sp>
    </p:spTree>
    <p:extLst>
      <p:ext uri="{BB962C8B-B14F-4D97-AF65-F5344CB8AC3E}">
        <p14:creationId xmlns:p14="http://schemas.microsoft.com/office/powerpoint/2010/main" val="2653153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Logic</a:t>
            </a:r>
            <a:endParaRPr lang="en-US" sz="9600" b="1" dirty="0"/>
          </a:p>
        </p:txBody>
      </p:sp>
      <p:sp>
        <p:nvSpPr>
          <p:cNvPr id="3" name="Content Placeholder 2"/>
          <p:cNvSpPr>
            <a:spLocks noGrp="1"/>
          </p:cNvSpPr>
          <p:nvPr>
            <p:ph idx="1"/>
          </p:nvPr>
        </p:nvSpPr>
        <p:spPr/>
        <p:txBody>
          <a:bodyPr>
            <a:normAutofit fontScale="47500" lnSpcReduction="20000"/>
          </a:bodyPr>
          <a:lstStyle/>
          <a:p>
            <a:pPr marL="0" indent="0">
              <a:buNone/>
            </a:pPr>
            <a:r>
              <a:rPr lang="en-US" b="1" dirty="0" smtClean="0"/>
              <a:t>Mathematical logic</a:t>
            </a:r>
            <a:r>
              <a:rPr lang="en-US" dirty="0" smtClean="0"/>
              <a:t> is a subfield of </a:t>
            </a:r>
            <a:r>
              <a:rPr lang="en-US" dirty="0" smtClean="0">
                <a:hlinkClick r:id="rId2" tooltip="Mathematics"/>
              </a:rPr>
              <a:t>mathematics</a:t>
            </a:r>
            <a:r>
              <a:rPr lang="en-US" dirty="0" smtClean="0"/>
              <a:t> exploring the applications of formal </a:t>
            </a:r>
            <a:r>
              <a:rPr lang="en-US" dirty="0" smtClean="0">
                <a:hlinkClick r:id="rId3" tooltip="Logic"/>
              </a:rPr>
              <a:t>logic</a:t>
            </a:r>
            <a:r>
              <a:rPr lang="en-US" dirty="0" smtClean="0"/>
              <a:t> to mathematics. Topically, mathematical logic bears close connections to </a:t>
            </a:r>
            <a:r>
              <a:rPr lang="en-US" dirty="0" err="1" smtClean="0">
                <a:hlinkClick r:id="rId4" tooltip="Metamathematics"/>
              </a:rPr>
              <a:t>metamathematics</a:t>
            </a:r>
            <a:r>
              <a:rPr lang="en-US" dirty="0" smtClean="0"/>
              <a:t>, the </a:t>
            </a:r>
            <a:r>
              <a:rPr lang="en-US" dirty="0" smtClean="0">
                <a:hlinkClick r:id="rId5" tooltip="Foundations of mathematics"/>
              </a:rPr>
              <a:t>foundations of mathematics</a:t>
            </a:r>
            <a:r>
              <a:rPr lang="en-US" dirty="0" smtClean="0"/>
              <a:t>, and </a:t>
            </a:r>
            <a:r>
              <a:rPr lang="en-US" dirty="0" smtClean="0">
                <a:hlinkClick r:id="rId6" tooltip="Theoretical computer science"/>
              </a:rPr>
              <a:t>theoretical computer science</a:t>
            </a:r>
            <a:r>
              <a:rPr lang="en-US" dirty="0" smtClean="0"/>
              <a:t>.</a:t>
            </a:r>
            <a:r>
              <a:rPr lang="en-US" baseline="30000" dirty="0" smtClean="0">
                <a:hlinkClick r:id="rId7"/>
              </a:rPr>
              <a:t>[1]</a:t>
            </a:r>
            <a:r>
              <a:rPr lang="en-US" dirty="0" smtClean="0"/>
              <a:t> The unifying themes in mathematical logic include the study of the expressive power of </a:t>
            </a:r>
            <a:r>
              <a:rPr lang="en-US" dirty="0" smtClean="0">
                <a:hlinkClick r:id="rId8" tooltip="Formal system"/>
              </a:rPr>
              <a:t>formal systems</a:t>
            </a:r>
            <a:r>
              <a:rPr lang="en-US" dirty="0" smtClean="0"/>
              <a:t> and the </a:t>
            </a:r>
            <a:r>
              <a:rPr lang="en-US" dirty="0" smtClean="0">
                <a:hlinkClick r:id="rId9" tooltip="Deductive reasoning"/>
              </a:rPr>
              <a:t>deductive</a:t>
            </a:r>
            <a:r>
              <a:rPr lang="en-US" dirty="0" smtClean="0"/>
              <a:t> power of formal </a:t>
            </a:r>
            <a:r>
              <a:rPr lang="en-US" dirty="0" smtClean="0">
                <a:hlinkClick r:id="rId10" tooltip="Mathematical proof"/>
              </a:rPr>
              <a:t>proof</a:t>
            </a:r>
            <a:r>
              <a:rPr lang="en-US" dirty="0" smtClean="0"/>
              <a:t> systems.</a:t>
            </a:r>
          </a:p>
          <a:p>
            <a:pPr marL="0" indent="0">
              <a:buNone/>
            </a:pPr>
            <a:r>
              <a:rPr lang="en-US" dirty="0" smtClean="0"/>
              <a:t>Mathematical logic is often divided into the fields of </a:t>
            </a:r>
            <a:r>
              <a:rPr lang="en-US" dirty="0" smtClean="0">
                <a:hlinkClick r:id="rId11" tooltip="Set theory"/>
              </a:rPr>
              <a:t>set theory</a:t>
            </a:r>
            <a:r>
              <a:rPr lang="en-US" dirty="0" smtClean="0"/>
              <a:t>, </a:t>
            </a:r>
            <a:r>
              <a:rPr lang="en-US" dirty="0" smtClean="0">
                <a:hlinkClick r:id="rId12" tooltip="Model theory"/>
              </a:rPr>
              <a:t>model theory</a:t>
            </a:r>
            <a:r>
              <a:rPr lang="en-US" dirty="0" smtClean="0"/>
              <a:t>, </a:t>
            </a:r>
            <a:r>
              <a:rPr lang="en-US" dirty="0" smtClean="0">
                <a:hlinkClick r:id="rId13" tooltip="Recursion theory"/>
              </a:rPr>
              <a:t>recursion theory</a:t>
            </a:r>
            <a:r>
              <a:rPr lang="en-US" dirty="0" smtClean="0"/>
              <a:t>, and </a:t>
            </a:r>
            <a:r>
              <a:rPr lang="en-US" dirty="0" smtClean="0">
                <a:hlinkClick r:id="rId14" tooltip="Proof theory"/>
              </a:rPr>
              <a:t>proof theory</a:t>
            </a:r>
            <a:r>
              <a:rPr lang="en-US" dirty="0" smtClean="0"/>
              <a:t>. These areas share basic results on logic, particularly </a:t>
            </a:r>
            <a:r>
              <a:rPr lang="en-US" dirty="0" smtClean="0">
                <a:hlinkClick r:id="rId15" tooltip="First-order logic"/>
              </a:rPr>
              <a:t>first-order logic</a:t>
            </a:r>
            <a:r>
              <a:rPr lang="en-US" dirty="0" smtClean="0"/>
              <a:t>, and </a:t>
            </a:r>
            <a:r>
              <a:rPr lang="en-US" dirty="0" smtClean="0">
                <a:hlinkClick r:id="rId16" tooltip="Definable set"/>
              </a:rPr>
              <a:t>definability</a:t>
            </a:r>
            <a:r>
              <a:rPr lang="en-US" dirty="0" smtClean="0"/>
              <a:t>. In computer science (particularly in the </a:t>
            </a:r>
            <a:r>
              <a:rPr lang="en-US" dirty="0" smtClean="0">
                <a:hlinkClick r:id="rId17" tooltip="ACM Computing Classification System"/>
              </a:rPr>
              <a:t>ACM Classification</a:t>
            </a:r>
            <a:r>
              <a:rPr lang="en-US" dirty="0" smtClean="0"/>
              <a:t>) mathematical logic encompasses additional topics not detailed in this article; see </a:t>
            </a:r>
            <a:r>
              <a:rPr lang="en-US" dirty="0" smtClean="0">
                <a:hlinkClick r:id="rId18" tooltip="Logic in computer science"/>
              </a:rPr>
              <a:t>Logic in computer science</a:t>
            </a:r>
            <a:r>
              <a:rPr lang="en-US" dirty="0" smtClean="0"/>
              <a:t> for those.</a:t>
            </a:r>
          </a:p>
          <a:p>
            <a:pPr marL="0" indent="0">
              <a:buNone/>
            </a:pPr>
            <a:r>
              <a:rPr lang="en-US" dirty="0" smtClean="0"/>
              <a:t>Since its inception, mathematical logic has both contributed to, and has been motivated by, the study of </a:t>
            </a:r>
            <a:r>
              <a:rPr lang="en-US" dirty="0" smtClean="0">
                <a:hlinkClick r:id="rId5" tooltip="Foundations of mathematics"/>
              </a:rPr>
              <a:t>foundations of mathematics</a:t>
            </a:r>
            <a:r>
              <a:rPr lang="en-US" dirty="0" smtClean="0"/>
              <a:t>. This study began in the late 19th century with the development of </a:t>
            </a:r>
            <a:r>
              <a:rPr lang="en-US" dirty="0" smtClean="0">
                <a:hlinkClick r:id="rId19" tooltip="Axiom"/>
              </a:rPr>
              <a:t>axiomatic</a:t>
            </a:r>
            <a:r>
              <a:rPr lang="en-US" dirty="0" smtClean="0"/>
              <a:t> frameworks for </a:t>
            </a:r>
            <a:r>
              <a:rPr lang="en-US" dirty="0" smtClean="0">
                <a:hlinkClick r:id="rId20" tooltip="Geometry"/>
              </a:rPr>
              <a:t>geometry</a:t>
            </a:r>
            <a:r>
              <a:rPr lang="en-US" dirty="0" smtClean="0"/>
              <a:t>, </a:t>
            </a:r>
            <a:r>
              <a:rPr lang="en-US" dirty="0" smtClean="0">
                <a:hlinkClick r:id="rId21" tooltip="Arithmetic"/>
              </a:rPr>
              <a:t>arithmetic</a:t>
            </a:r>
            <a:r>
              <a:rPr lang="en-US" dirty="0" smtClean="0"/>
              <a:t>, and </a:t>
            </a:r>
            <a:r>
              <a:rPr lang="en-US" dirty="0" smtClean="0">
                <a:hlinkClick r:id="rId22" tooltip="Analysis"/>
              </a:rPr>
              <a:t>analysis</a:t>
            </a:r>
            <a:r>
              <a:rPr lang="en-US" dirty="0" smtClean="0"/>
              <a:t>. In the early 20th century it was shaped by </a:t>
            </a:r>
            <a:r>
              <a:rPr lang="en-US" dirty="0" smtClean="0">
                <a:hlinkClick r:id="rId23" tooltip="David Hilbert"/>
              </a:rPr>
              <a:t>David Hilbert</a:t>
            </a:r>
            <a:r>
              <a:rPr lang="en-US" dirty="0" smtClean="0"/>
              <a:t>'s </a:t>
            </a:r>
            <a:r>
              <a:rPr lang="en-US" dirty="0" smtClean="0">
                <a:hlinkClick r:id="rId24" tooltip="Hilbert's program"/>
              </a:rPr>
              <a:t>program</a:t>
            </a:r>
            <a:r>
              <a:rPr lang="en-US" dirty="0" smtClean="0"/>
              <a:t> to prove the consistency of foundational theories. Results of </a:t>
            </a:r>
            <a:r>
              <a:rPr lang="en-US" dirty="0" smtClean="0">
                <a:hlinkClick r:id="rId25" tooltip="Kurt Gödel"/>
              </a:rPr>
              <a:t>Kurt Gödel</a:t>
            </a:r>
            <a:r>
              <a:rPr lang="en-US" dirty="0" smtClean="0"/>
              <a:t>, </a:t>
            </a:r>
            <a:r>
              <a:rPr lang="en-US" dirty="0" smtClean="0">
                <a:hlinkClick r:id="rId26" tooltip="Gerhard Gentzen"/>
              </a:rPr>
              <a:t>Gerhard </a:t>
            </a:r>
            <a:r>
              <a:rPr lang="en-US" dirty="0" err="1" smtClean="0">
                <a:hlinkClick r:id="rId26" tooltip="Gerhard Gentzen"/>
              </a:rPr>
              <a:t>Gentzen</a:t>
            </a:r>
            <a:r>
              <a:rPr lang="en-US" dirty="0" smtClean="0"/>
              <a:t>, and others provided partial resolution to the program, and clarified the issues involved in proving consistency. Work in set theory showed that almost all ordinary mathematics can be formalized in terms of sets, although there are some theorems that cannot be proven in common axiom systems for set theory. Contemporary work in the foundations of mathematics often focuses on establishing which parts of mathematics can be formalized in particular formal systems (as in </a:t>
            </a:r>
            <a:r>
              <a:rPr lang="en-US" dirty="0" smtClean="0">
                <a:hlinkClick r:id="rId27" tooltip="Reverse mathematics"/>
              </a:rPr>
              <a:t>reverse mathematics</a:t>
            </a:r>
            <a:r>
              <a:rPr lang="en-US" dirty="0" smtClean="0"/>
              <a:t>) rather than trying to find theories in which all of mathematics can be developed.</a:t>
            </a:r>
          </a:p>
          <a:p>
            <a:pPr marL="0" indent="0">
              <a:buNone/>
            </a:pPr>
            <a:endParaRPr lang="en-US" dirty="0"/>
          </a:p>
        </p:txBody>
      </p:sp>
    </p:spTree>
    <p:extLst>
      <p:ext uri="{BB962C8B-B14F-4D97-AF65-F5344CB8AC3E}">
        <p14:creationId xmlns:p14="http://schemas.microsoft.com/office/powerpoint/2010/main" val="1334803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Set theory</a:t>
            </a:r>
            <a:endParaRPr lang="en-US" sz="9600" b="1"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Set theory</a:t>
            </a:r>
            <a:r>
              <a:rPr lang="en-US" dirty="0" smtClean="0"/>
              <a:t> is the branch of </a:t>
            </a:r>
            <a:r>
              <a:rPr lang="en-US" dirty="0" smtClean="0">
                <a:hlinkClick r:id="rId2" tooltip="Mathematical logic"/>
              </a:rPr>
              <a:t>mathematical logic</a:t>
            </a:r>
            <a:r>
              <a:rPr lang="en-US" dirty="0" smtClean="0"/>
              <a:t> that studies </a:t>
            </a:r>
            <a:r>
              <a:rPr lang="en-US" dirty="0" smtClean="0">
                <a:hlinkClick r:id="rId3" tooltip="Set (mathematics)"/>
              </a:rPr>
              <a:t>sets</a:t>
            </a:r>
            <a:r>
              <a:rPr lang="en-US" dirty="0" smtClean="0"/>
              <a:t>, which are collections of objects. Although any type of object can be collected into a set, set theory is applied most often to objects that are relevant to mathematics. The language of set theory can be used in the definitions of nearly all </a:t>
            </a:r>
            <a:r>
              <a:rPr lang="en-US" dirty="0" smtClean="0">
                <a:hlinkClick r:id="rId4" tooltip="Mathematical objects"/>
              </a:rPr>
              <a:t>mathematical objects</a:t>
            </a:r>
            <a:r>
              <a:rPr lang="en-US" dirty="0" smtClean="0"/>
              <a:t>.</a:t>
            </a:r>
          </a:p>
          <a:p>
            <a:pPr marL="0" indent="0">
              <a:buNone/>
            </a:pPr>
            <a:r>
              <a:rPr lang="en-US" dirty="0" smtClean="0"/>
              <a:t>The modern study of set theory was initiated by </a:t>
            </a:r>
            <a:r>
              <a:rPr lang="en-US" dirty="0" smtClean="0">
                <a:hlinkClick r:id="rId5" tooltip="Georg Cantor"/>
              </a:rPr>
              <a:t>Georg Cantor</a:t>
            </a:r>
            <a:r>
              <a:rPr lang="en-US" dirty="0" smtClean="0"/>
              <a:t> and </a:t>
            </a:r>
            <a:r>
              <a:rPr lang="en-US" dirty="0" smtClean="0">
                <a:hlinkClick r:id="rId6" tooltip="Richard Dedekind"/>
              </a:rPr>
              <a:t>Richard Dedekind</a:t>
            </a:r>
            <a:r>
              <a:rPr lang="en-US" dirty="0" smtClean="0"/>
              <a:t> in the 1870s. After the discovery of </a:t>
            </a:r>
            <a:r>
              <a:rPr lang="en-US" dirty="0" smtClean="0">
                <a:hlinkClick r:id="rId7" tooltip="Paradoxes of set theory"/>
              </a:rPr>
              <a:t>paradoxes</a:t>
            </a:r>
            <a:r>
              <a:rPr lang="en-US" dirty="0" smtClean="0"/>
              <a:t> in </a:t>
            </a:r>
            <a:r>
              <a:rPr lang="en-US" dirty="0" smtClean="0">
                <a:hlinkClick r:id="rId8" tooltip="Naive set theory"/>
              </a:rPr>
              <a:t>naive set theory</a:t>
            </a:r>
            <a:r>
              <a:rPr lang="en-US" dirty="0" smtClean="0"/>
              <a:t>, numerous </a:t>
            </a:r>
            <a:r>
              <a:rPr lang="en-US" dirty="0" smtClean="0">
                <a:hlinkClick r:id="rId9" tooltip="Axiomatic system"/>
              </a:rPr>
              <a:t>axiom systems</a:t>
            </a:r>
            <a:r>
              <a:rPr lang="en-US" dirty="0" smtClean="0"/>
              <a:t> were proposed in the early twentieth century, of which the </a:t>
            </a:r>
            <a:r>
              <a:rPr lang="en-US" dirty="0" err="1" smtClean="0">
                <a:hlinkClick r:id="rId10" tooltip="Zermelo–Fraenkel set theory"/>
              </a:rPr>
              <a:t>Zermelo</a:t>
            </a:r>
            <a:r>
              <a:rPr lang="en-US" dirty="0" smtClean="0">
                <a:hlinkClick r:id="rId10" tooltip="Zermelo–Fraenkel set theory"/>
              </a:rPr>
              <a:t>–</a:t>
            </a:r>
            <a:r>
              <a:rPr lang="en-US" dirty="0" err="1" smtClean="0">
                <a:hlinkClick r:id="rId10" tooltip="Zermelo–Fraenkel set theory"/>
              </a:rPr>
              <a:t>Fraenkel</a:t>
            </a:r>
            <a:r>
              <a:rPr lang="en-US" dirty="0" smtClean="0">
                <a:hlinkClick r:id="rId10" tooltip="Zermelo–Fraenkel set theory"/>
              </a:rPr>
              <a:t> axioms</a:t>
            </a:r>
            <a:r>
              <a:rPr lang="en-US" dirty="0" smtClean="0"/>
              <a:t>, with the </a:t>
            </a:r>
            <a:r>
              <a:rPr lang="en-US" dirty="0" smtClean="0">
                <a:hlinkClick r:id="rId11" tooltip="Axiom of choice"/>
              </a:rPr>
              <a:t>axiom of choice</a:t>
            </a:r>
            <a:r>
              <a:rPr lang="en-US" dirty="0" smtClean="0"/>
              <a:t>, are the best-known.</a:t>
            </a:r>
          </a:p>
          <a:p>
            <a:pPr marL="0" indent="0">
              <a:buNone/>
            </a:pPr>
            <a:r>
              <a:rPr lang="en-US" dirty="0" smtClean="0"/>
              <a:t>Set theory is commonly employed as a </a:t>
            </a:r>
            <a:r>
              <a:rPr lang="en-US" dirty="0" smtClean="0">
                <a:hlinkClick r:id="rId12" tooltip="Foundations of mathematics"/>
              </a:rPr>
              <a:t>foundational system for mathematics</a:t>
            </a:r>
            <a:r>
              <a:rPr lang="en-US" dirty="0" smtClean="0"/>
              <a:t>, particularly in the form of </a:t>
            </a:r>
            <a:r>
              <a:rPr lang="en-US" dirty="0" err="1" smtClean="0">
                <a:hlinkClick r:id="rId10" tooltip="Zermelo–Fraenkel set theory"/>
              </a:rPr>
              <a:t>Zermelo</a:t>
            </a:r>
            <a:r>
              <a:rPr lang="en-US" dirty="0" smtClean="0">
                <a:hlinkClick r:id="rId10" tooltip="Zermelo–Fraenkel set theory"/>
              </a:rPr>
              <a:t>–</a:t>
            </a:r>
            <a:r>
              <a:rPr lang="en-US" dirty="0" err="1" smtClean="0">
                <a:hlinkClick r:id="rId10" tooltip="Zermelo–Fraenkel set theory"/>
              </a:rPr>
              <a:t>Fraenkel</a:t>
            </a:r>
            <a:r>
              <a:rPr lang="en-US" dirty="0" smtClean="0">
                <a:hlinkClick r:id="rId10" tooltip="Zermelo–Fraenkel set theory"/>
              </a:rPr>
              <a:t> set theory</a:t>
            </a:r>
            <a:r>
              <a:rPr lang="en-US" dirty="0" smtClean="0"/>
              <a:t> with the </a:t>
            </a:r>
            <a:r>
              <a:rPr lang="en-US" dirty="0" smtClean="0">
                <a:hlinkClick r:id="rId11" tooltip="Axiom of choice"/>
              </a:rPr>
              <a:t>axiom of choice</a:t>
            </a:r>
            <a:r>
              <a:rPr lang="en-US" dirty="0" smtClean="0"/>
              <a:t>. Beyond its foundational role, set theory is a branch of </a:t>
            </a:r>
            <a:r>
              <a:rPr lang="en-US" dirty="0" smtClean="0">
                <a:hlinkClick r:id="rId13" tooltip="Mathematics"/>
              </a:rPr>
              <a:t>mathematics</a:t>
            </a:r>
            <a:r>
              <a:rPr lang="en-US" dirty="0" smtClean="0"/>
              <a:t> in its own right, with an active research community. Contemporary research into set theory includes a diverse collection of topics, ranging from the structure of the </a:t>
            </a:r>
            <a:r>
              <a:rPr lang="en-US" dirty="0" smtClean="0">
                <a:hlinkClick r:id="rId14" tooltip="Real number"/>
              </a:rPr>
              <a:t>real number</a:t>
            </a:r>
            <a:r>
              <a:rPr lang="en-US" dirty="0" smtClean="0"/>
              <a:t> line to the study of the </a:t>
            </a:r>
            <a:r>
              <a:rPr lang="en-US" dirty="0" smtClean="0">
                <a:hlinkClick r:id="rId15" tooltip="Consistency"/>
              </a:rPr>
              <a:t>consistency</a:t>
            </a:r>
            <a:r>
              <a:rPr lang="en-US" dirty="0" smtClean="0"/>
              <a:t> of </a:t>
            </a:r>
            <a:r>
              <a:rPr lang="en-US" dirty="0" smtClean="0">
                <a:hlinkClick r:id="rId16" tooltip="Large cardinal"/>
              </a:rPr>
              <a:t>large cardinals</a:t>
            </a:r>
            <a:r>
              <a:rPr lang="en-US" dirty="0" smtClean="0"/>
              <a:t>.</a:t>
            </a:r>
          </a:p>
          <a:p>
            <a:pPr marL="0" indent="0">
              <a:buNone/>
            </a:pPr>
            <a:endParaRPr lang="en-US" dirty="0"/>
          </a:p>
        </p:txBody>
      </p:sp>
    </p:spTree>
    <p:extLst>
      <p:ext uri="{BB962C8B-B14F-4D97-AF65-F5344CB8AC3E}">
        <p14:creationId xmlns:p14="http://schemas.microsoft.com/office/powerpoint/2010/main" val="264550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Proposition</a:t>
            </a:r>
            <a:endParaRPr lang="en-US" sz="9600" b="1"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The term </a:t>
            </a:r>
            <a:r>
              <a:rPr lang="en-US" b="1" i="1" dirty="0" smtClean="0"/>
              <a:t>proposition</a:t>
            </a:r>
            <a:r>
              <a:rPr lang="en-US" dirty="0" smtClean="0"/>
              <a:t> has a broad use in </a:t>
            </a:r>
            <a:r>
              <a:rPr lang="en-US" dirty="0" smtClean="0">
                <a:hlinkClick r:id="rId2" tooltip="Contemporary philosophy"/>
              </a:rPr>
              <a:t>contemporary philosophy</a:t>
            </a:r>
            <a:r>
              <a:rPr lang="en-US" dirty="0" smtClean="0"/>
              <a:t>. It is used to refer to some or all of the following: the </a:t>
            </a:r>
            <a:r>
              <a:rPr lang="en-US" dirty="0" smtClean="0">
                <a:hlinkClick r:id="rId3" tooltip="Truth-bearer"/>
              </a:rPr>
              <a:t>primary bearers</a:t>
            </a:r>
            <a:r>
              <a:rPr lang="en-US" dirty="0" smtClean="0"/>
              <a:t> of </a:t>
            </a:r>
            <a:r>
              <a:rPr lang="en-US" dirty="0" smtClean="0">
                <a:hlinkClick r:id="rId4" tooltip="Truth"/>
              </a:rPr>
              <a:t>truth</a:t>
            </a:r>
            <a:r>
              <a:rPr lang="en-US" dirty="0" smtClean="0"/>
              <a:t>-value, the objects of </a:t>
            </a:r>
            <a:r>
              <a:rPr lang="en-US" dirty="0" smtClean="0">
                <a:hlinkClick r:id="rId5" tooltip="Belief"/>
              </a:rPr>
              <a:t>belief</a:t>
            </a:r>
            <a:r>
              <a:rPr lang="en-US" dirty="0" smtClean="0"/>
              <a:t> and other "</a:t>
            </a:r>
            <a:r>
              <a:rPr lang="en-US" dirty="0" smtClean="0">
                <a:hlinkClick r:id="rId6" tooltip="Propositional attitude"/>
              </a:rPr>
              <a:t>propositional attitudes</a:t>
            </a:r>
            <a:r>
              <a:rPr lang="en-US" dirty="0" smtClean="0"/>
              <a:t>" (i.e., what is believed, doubted, etc.), the </a:t>
            </a:r>
            <a:r>
              <a:rPr lang="en-US" dirty="0" smtClean="0">
                <a:hlinkClick r:id="rId7" tooltip="Referent"/>
              </a:rPr>
              <a:t>referents</a:t>
            </a:r>
            <a:r>
              <a:rPr lang="en-US" dirty="0" smtClean="0"/>
              <a:t> of that-clauses and the </a:t>
            </a:r>
            <a:r>
              <a:rPr lang="en-US" dirty="0" smtClean="0">
                <a:hlinkClick r:id="rId8" tooltip="Meaning (linguistics)"/>
              </a:rPr>
              <a:t>meanings</a:t>
            </a:r>
            <a:r>
              <a:rPr lang="en-US" dirty="0" smtClean="0"/>
              <a:t> of declarative </a:t>
            </a:r>
            <a:r>
              <a:rPr lang="en-US" dirty="0" smtClean="0">
                <a:hlinkClick r:id="rId9" tooltip="Sentence (linguistics)"/>
              </a:rPr>
              <a:t>sentences</a:t>
            </a:r>
            <a:r>
              <a:rPr lang="en-US" dirty="0" smtClean="0"/>
              <a:t>. Propositions are the sharable objects of attitudes and the primary bearers of truth and falsity. This stipulation rules out certain candidates for propositions, including thought- and utterance-tokens which are not sharable, and concrete events or facts, which cannot be false.</a:t>
            </a:r>
            <a:endParaRPr lang="en-US" dirty="0"/>
          </a:p>
        </p:txBody>
      </p:sp>
    </p:spTree>
    <p:extLst>
      <p:ext uri="{BB962C8B-B14F-4D97-AF65-F5344CB8AC3E}">
        <p14:creationId xmlns:p14="http://schemas.microsoft.com/office/powerpoint/2010/main" val="1344653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Contraposition</a:t>
            </a:r>
            <a:endParaRPr lang="en-US" sz="9600" dirty="0"/>
          </a:p>
        </p:txBody>
      </p:sp>
      <p:sp>
        <p:nvSpPr>
          <p:cNvPr id="3" name="Content Placeholder 2"/>
          <p:cNvSpPr>
            <a:spLocks noGrp="1"/>
          </p:cNvSpPr>
          <p:nvPr>
            <p:ph idx="1"/>
          </p:nvPr>
        </p:nvSpPr>
        <p:spPr/>
        <p:txBody>
          <a:bodyPr/>
          <a:lstStyle/>
          <a:p>
            <a:pPr marL="0" indent="0">
              <a:buNone/>
            </a:pPr>
            <a:r>
              <a:rPr lang="en-US" b="1" dirty="0"/>
              <a:t>C</a:t>
            </a:r>
            <a:r>
              <a:rPr lang="en-US" b="1" dirty="0" smtClean="0"/>
              <a:t>ontraposition</a:t>
            </a:r>
            <a:r>
              <a:rPr lang="en-US" dirty="0" smtClean="0"/>
              <a:t> is a law that says that a </a:t>
            </a:r>
            <a:r>
              <a:rPr lang="en-US" dirty="0" smtClean="0">
                <a:hlinkClick r:id="rId2" tooltip="Conditional statement"/>
              </a:rPr>
              <a:t>conditional statement</a:t>
            </a:r>
            <a:r>
              <a:rPr lang="en-US" dirty="0" smtClean="0"/>
              <a:t> is </a:t>
            </a:r>
            <a:r>
              <a:rPr lang="en-US" dirty="0" smtClean="0">
                <a:hlinkClick r:id="rId3" tooltip="Logically equivalent"/>
              </a:rPr>
              <a:t>logically equivalent</a:t>
            </a:r>
            <a:r>
              <a:rPr lang="en-US" dirty="0" smtClean="0"/>
              <a:t> to its </a:t>
            </a:r>
            <a:r>
              <a:rPr lang="en-US" b="1" dirty="0" smtClean="0"/>
              <a:t>contrapositive</a:t>
            </a:r>
            <a:r>
              <a:rPr lang="en-US" dirty="0" smtClean="0"/>
              <a:t>. The contrapositive of the statement has its antecedent and consequent </a:t>
            </a:r>
            <a:r>
              <a:rPr lang="en-US" dirty="0" smtClean="0">
                <a:hlinkClick r:id="rId4" tooltip="Inverse (logic)"/>
              </a:rPr>
              <a:t>inverted</a:t>
            </a:r>
            <a:r>
              <a:rPr lang="en-US" dirty="0" smtClean="0"/>
              <a:t> and </a:t>
            </a:r>
            <a:r>
              <a:rPr lang="en-US" dirty="0" smtClean="0">
                <a:hlinkClick r:id="rId5" tooltip="Conversion (logic)"/>
              </a:rPr>
              <a:t>flipped</a:t>
            </a:r>
            <a:endParaRPr lang="en-US" dirty="0"/>
          </a:p>
        </p:txBody>
      </p:sp>
    </p:spTree>
    <p:extLst>
      <p:ext uri="{BB962C8B-B14F-4D97-AF65-F5344CB8AC3E}">
        <p14:creationId xmlns:p14="http://schemas.microsoft.com/office/powerpoint/2010/main" val="185556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Converse</a:t>
            </a:r>
            <a:endParaRPr lang="en-US" sz="9600" b="1" dirty="0"/>
          </a:p>
        </p:txBody>
      </p:sp>
      <p:sp>
        <p:nvSpPr>
          <p:cNvPr id="3" name="Content Placeholder 2"/>
          <p:cNvSpPr>
            <a:spLocks noGrp="1"/>
          </p:cNvSpPr>
          <p:nvPr>
            <p:ph idx="1"/>
          </p:nvPr>
        </p:nvSpPr>
        <p:spPr/>
        <p:txBody>
          <a:bodyPr/>
          <a:lstStyle/>
          <a:p>
            <a:pPr marL="0" indent="0">
              <a:buNone/>
            </a:pPr>
            <a:r>
              <a:rPr lang="en-US" dirty="0"/>
              <a:t>T</a:t>
            </a:r>
            <a:r>
              <a:rPr lang="en-US" dirty="0" smtClean="0"/>
              <a:t>he </a:t>
            </a:r>
            <a:r>
              <a:rPr lang="en-US" b="1" dirty="0" smtClean="0"/>
              <a:t>converse</a:t>
            </a:r>
            <a:r>
              <a:rPr lang="en-US" dirty="0" smtClean="0"/>
              <a:t> of a categorical or implicational statement is the result of reversing its two parts.</a:t>
            </a:r>
            <a:endParaRPr lang="en-US" dirty="0"/>
          </a:p>
        </p:txBody>
      </p:sp>
    </p:spTree>
    <p:extLst>
      <p:ext uri="{BB962C8B-B14F-4D97-AF65-F5344CB8AC3E}">
        <p14:creationId xmlns:p14="http://schemas.microsoft.com/office/powerpoint/2010/main" val="3951179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Inverse</a:t>
            </a:r>
            <a:endParaRPr lang="en-US" sz="9600" b="1" dirty="0"/>
          </a:p>
        </p:txBody>
      </p:sp>
      <p:sp>
        <p:nvSpPr>
          <p:cNvPr id="3" name="Content Placeholder 2"/>
          <p:cNvSpPr>
            <a:spLocks noGrp="1"/>
          </p:cNvSpPr>
          <p:nvPr>
            <p:ph idx="1"/>
          </p:nvPr>
        </p:nvSpPr>
        <p:spPr/>
        <p:txBody>
          <a:bodyPr/>
          <a:lstStyle/>
          <a:p>
            <a:pPr marL="0" indent="0">
              <a:buNone/>
            </a:pPr>
            <a:r>
              <a:rPr lang="en-US" dirty="0"/>
              <a:t>A</a:t>
            </a:r>
            <a:r>
              <a:rPr lang="en-US" dirty="0" smtClean="0"/>
              <a:t>n </a:t>
            </a:r>
            <a:r>
              <a:rPr lang="en-US" b="1" dirty="0" smtClean="0"/>
              <a:t>inverse</a:t>
            </a:r>
            <a:r>
              <a:rPr lang="en-US" dirty="0" smtClean="0"/>
              <a:t> is a type of </a:t>
            </a:r>
            <a:r>
              <a:rPr lang="en-US" dirty="0" smtClean="0">
                <a:hlinkClick r:id="rId2" tooltip="Conditional sentence"/>
              </a:rPr>
              <a:t>conditional sentence</a:t>
            </a:r>
            <a:r>
              <a:rPr lang="en-US" dirty="0" smtClean="0"/>
              <a:t> which is an </a:t>
            </a:r>
            <a:r>
              <a:rPr lang="en-US" dirty="0" smtClean="0">
                <a:hlinkClick r:id="rId3" tooltip="Immediate inference"/>
              </a:rPr>
              <a:t>immediate inference</a:t>
            </a:r>
            <a:r>
              <a:rPr lang="en-US" dirty="0" smtClean="0"/>
              <a:t> made from another conditional sentence. Any conditional sentence has an inverse: the </a:t>
            </a:r>
            <a:r>
              <a:rPr lang="en-US" dirty="0" smtClean="0">
                <a:hlinkClick r:id="rId4" tooltip="Contrapositive"/>
              </a:rPr>
              <a:t>contrapositive</a:t>
            </a:r>
            <a:r>
              <a:rPr lang="en-US" dirty="0" smtClean="0"/>
              <a:t> of the </a:t>
            </a:r>
            <a:r>
              <a:rPr lang="en-US" dirty="0" smtClean="0">
                <a:hlinkClick r:id="rId5" tooltip="Conversion (logic)"/>
              </a:rPr>
              <a:t>converse</a:t>
            </a:r>
            <a:r>
              <a:rPr lang="en-US" dirty="0" smtClean="0"/>
              <a:t>.</a:t>
            </a:r>
            <a:endParaRPr lang="en-US" dirty="0"/>
          </a:p>
        </p:txBody>
      </p:sp>
    </p:spTree>
    <p:extLst>
      <p:ext uri="{BB962C8B-B14F-4D97-AF65-F5344CB8AC3E}">
        <p14:creationId xmlns:p14="http://schemas.microsoft.com/office/powerpoint/2010/main" val="1747821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Syllogism</a:t>
            </a:r>
            <a:endParaRPr lang="en-US" sz="9600" b="1"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 </a:t>
            </a:r>
            <a:r>
              <a:rPr lang="en-US" b="1" dirty="0" smtClean="0"/>
              <a:t>syllogism</a:t>
            </a:r>
            <a:r>
              <a:rPr lang="en-US" dirty="0" smtClean="0"/>
              <a:t> (</a:t>
            </a:r>
            <a:r>
              <a:rPr lang="en-US" dirty="0" smtClean="0">
                <a:hlinkClick r:id="rId2" tooltip="Greek language"/>
              </a:rPr>
              <a:t>Greek</a:t>
            </a:r>
            <a:r>
              <a:rPr lang="en-US" dirty="0" smtClean="0"/>
              <a:t>: </a:t>
            </a:r>
            <a:r>
              <a:rPr lang="en-US" dirty="0" err="1" smtClean="0"/>
              <a:t>συλλογισμός</a:t>
            </a:r>
            <a:r>
              <a:rPr lang="en-US" dirty="0" smtClean="0"/>
              <a:t> – </a:t>
            </a:r>
            <a:r>
              <a:rPr lang="en-US" i="1" dirty="0" err="1" smtClean="0"/>
              <a:t>syllogismos</a:t>
            </a:r>
            <a:r>
              <a:rPr lang="en-US" dirty="0" smtClean="0"/>
              <a:t> – "conclusion," "inference") is a kind of </a:t>
            </a:r>
            <a:r>
              <a:rPr lang="en-US" dirty="0" smtClean="0">
                <a:hlinkClick r:id="rId3" tooltip="Logical argument"/>
              </a:rPr>
              <a:t>logical argument</a:t>
            </a:r>
            <a:r>
              <a:rPr lang="en-US" dirty="0" smtClean="0"/>
              <a:t> that applies </a:t>
            </a:r>
            <a:r>
              <a:rPr lang="en-US" dirty="0" smtClean="0">
                <a:hlinkClick r:id="rId4" tooltip="Deductive reasoning"/>
              </a:rPr>
              <a:t>deductive reasoning</a:t>
            </a:r>
            <a:r>
              <a:rPr lang="en-US" dirty="0" smtClean="0"/>
              <a:t> to arrive at a </a:t>
            </a:r>
            <a:r>
              <a:rPr lang="en-US" dirty="0" smtClean="0">
                <a:hlinkClick r:id="rId5" tooltip="Logical consequence"/>
              </a:rPr>
              <a:t>conclusion</a:t>
            </a:r>
            <a:r>
              <a:rPr lang="en-US" dirty="0" smtClean="0"/>
              <a:t> based on two or more </a:t>
            </a:r>
            <a:r>
              <a:rPr lang="en-US" dirty="0" smtClean="0">
                <a:hlinkClick r:id="rId6" tooltip="Propositions"/>
              </a:rPr>
              <a:t>propositions</a:t>
            </a:r>
            <a:r>
              <a:rPr lang="en-US" dirty="0" smtClean="0"/>
              <a:t> that are asserted or assumed to be true.</a:t>
            </a:r>
          </a:p>
          <a:p>
            <a:pPr marL="0" indent="0">
              <a:buNone/>
            </a:pPr>
            <a:r>
              <a:rPr lang="en-US" dirty="0" smtClean="0"/>
              <a:t>In its earliest form, defined by Aristotle, from the combination of a general statement (the major premise) and a specific statement (the minor premise), a conclusion is deduced. For example, knowing that all men are mortal (major premise) and that Socrates is a man (minor premise), we may validly conclude that Socrates is mortal. Syllogistic arguments are usually represented in a three-line form (without sentence-terminating periods):</a:t>
            </a:r>
          </a:p>
          <a:p>
            <a:pPr marL="0" indent="0">
              <a:buNone/>
            </a:pPr>
            <a:r>
              <a:rPr lang="en-US" dirty="0" smtClean="0"/>
              <a:t>All men are mortal.</a:t>
            </a:r>
          </a:p>
          <a:p>
            <a:pPr marL="0" indent="0">
              <a:buNone/>
            </a:pPr>
            <a:r>
              <a:rPr lang="en-US" dirty="0" smtClean="0"/>
              <a:t>Socrates is a man.</a:t>
            </a:r>
          </a:p>
          <a:p>
            <a:pPr marL="0" indent="0">
              <a:buNone/>
            </a:pPr>
            <a:r>
              <a:rPr lang="en-US" dirty="0" smtClean="0"/>
              <a:t>Therefore, Socrates is mortal.</a:t>
            </a:r>
          </a:p>
          <a:p>
            <a:pPr marL="0" indent="0">
              <a:buNone/>
            </a:pPr>
            <a:endParaRPr lang="en-US" dirty="0"/>
          </a:p>
        </p:txBody>
      </p:sp>
    </p:spTree>
    <p:extLst>
      <p:ext uri="{BB962C8B-B14F-4D97-AF65-F5344CB8AC3E}">
        <p14:creationId xmlns:p14="http://schemas.microsoft.com/office/powerpoint/2010/main" val="3723933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TotalTime>
  <Words>2792</Words>
  <Application>Microsoft Office PowerPoint</Application>
  <PresentationFormat>On-screen Show (4:3)</PresentationFormat>
  <Paragraphs>84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6 Lecture in math</vt:lpstr>
      <vt:lpstr>Math symbols</vt:lpstr>
      <vt:lpstr>Logic</vt:lpstr>
      <vt:lpstr>Set theory</vt:lpstr>
      <vt:lpstr>Proposition</vt:lpstr>
      <vt:lpstr>Contraposition</vt:lpstr>
      <vt:lpstr>Converse</vt:lpstr>
      <vt:lpstr>Inverse</vt:lpstr>
      <vt:lpstr>Syllogism</vt:lpstr>
      <vt:lpstr>Modus ponens</vt:lpstr>
      <vt:lpstr>Modus tollens</vt:lpstr>
      <vt:lpstr>Argument</vt:lpstr>
      <vt:lpstr>Testing the Validity of an Argument</vt:lpstr>
      <vt:lpstr>Deductive reasoning</vt:lpstr>
      <vt:lpstr>Predicate</vt:lpstr>
      <vt:lpstr>Quantifier</vt:lpstr>
      <vt:lpstr>Clause</vt:lpstr>
      <vt:lpstr>Proof by Resolution</vt:lpstr>
      <vt:lpstr>Induction</vt:lpstr>
      <vt:lpstr>Combinatorics</vt:lpstr>
      <vt:lpstr>Cyclic permutation</vt:lpstr>
      <vt:lpstr>Passwords options numbers</vt:lpstr>
      <vt:lpstr>Travelling salesman problem</vt:lpstr>
      <vt:lpstr>Cryptography</vt:lpstr>
      <vt:lpstr>Physics</vt:lpstr>
      <vt:lpstr>Mid-Term Exam</vt:lpstr>
      <vt:lpstr>Competitions in math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Lecture in math</dc:title>
  <dc:creator>LENOVO</dc:creator>
  <cp:lastModifiedBy>LENOVO</cp:lastModifiedBy>
  <cp:revision>53</cp:revision>
  <dcterms:created xsi:type="dcterms:W3CDTF">2014-10-28T10:47:49Z</dcterms:created>
  <dcterms:modified xsi:type="dcterms:W3CDTF">2014-10-29T02:50:30Z</dcterms:modified>
</cp:coreProperties>
</file>