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0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8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9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2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4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3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363E-2F32-43E5-A384-8381D02C205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6642-9C04-477F-82AD-A6AA79778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6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t_(mathematics)" TargetMode="External"/><Relationship Id="rId2" Type="http://schemas.openxmlformats.org/officeDocument/2006/relationships/hyperlink" Target="http://en.wikipedia.org/wiki/Mathematical_logi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thematical_object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xiom_of_choice" TargetMode="External"/><Relationship Id="rId3" Type="http://schemas.openxmlformats.org/officeDocument/2006/relationships/hyperlink" Target="http://en.wikipedia.org/wiki/Richard_Dedekind" TargetMode="External"/><Relationship Id="rId7" Type="http://schemas.openxmlformats.org/officeDocument/2006/relationships/hyperlink" Target="http://en.wikipedia.org/wiki/Zermelo%E2%80%93Fraenkel_set_theory" TargetMode="External"/><Relationship Id="rId2" Type="http://schemas.openxmlformats.org/officeDocument/2006/relationships/hyperlink" Target="http://en.wikipedia.org/wiki/Georg_Can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xiomatic_system" TargetMode="External"/><Relationship Id="rId5" Type="http://schemas.openxmlformats.org/officeDocument/2006/relationships/hyperlink" Target="http://en.wikipedia.org/wiki/Naive_set_theory" TargetMode="External"/><Relationship Id="rId4" Type="http://schemas.openxmlformats.org/officeDocument/2006/relationships/hyperlink" Target="http://en.wikipedia.org/wiki/Paradoxes_of_set_theor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Large_cardinal" TargetMode="External"/><Relationship Id="rId3" Type="http://schemas.openxmlformats.org/officeDocument/2006/relationships/hyperlink" Target="http://en.wikipedia.org/wiki/Zermelo%E2%80%93Fraenkel_set_theory" TargetMode="External"/><Relationship Id="rId7" Type="http://schemas.openxmlformats.org/officeDocument/2006/relationships/hyperlink" Target="http://en.wikipedia.org/wiki/Consistency" TargetMode="External"/><Relationship Id="rId2" Type="http://schemas.openxmlformats.org/officeDocument/2006/relationships/hyperlink" Target="http://en.wikipedia.org/wiki/Foundations_of_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eal_number" TargetMode="External"/><Relationship Id="rId5" Type="http://schemas.openxmlformats.org/officeDocument/2006/relationships/hyperlink" Target="http://en.wikipedia.org/wiki/Mathematics" TargetMode="External"/><Relationship Id="rId4" Type="http://schemas.openxmlformats.org/officeDocument/2006/relationships/hyperlink" Target="http://en.wikipedia.org/wiki/Axiom_of_choi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bsolute_value" TargetMode="External"/><Relationship Id="rId3" Type="http://schemas.openxmlformats.org/officeDocument/2006/relationships/hyperlink" Target="http://en.wikipedia.org/wiki/Element_(mathematics)" TargetMode="External"/><Relationship Id="rId7" Type="http://schemas.openxmlformats.org/officeDocument/2006/relationships/hyperlink" Target="http://en.wikipedia.org/wiki/Vertical_bar" TargetMode="External"/><Relationship Id="rId2" Type="http://schemas.openxmlformats.org/officeDocument/2006/relationships/hyperlink" Target="http://en.wikipedia.org/wiki/Set_(mathematics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ardinal_number" TargetMode="External"/><Relationship Id="rId5" Type="http://schemas.openxmlformats.org/officeDocument/2006/relationships/hyperlink" Target="http://en.wikipedia.org/wiki/Injective_function" TargetMode="External"/><Relationship Id="rId4" Type="http://schemas.openxmlformats.org/officeDocument/2006/relationships/hyperlink" Target="http://en.wikipedia.org/wiki/Bijection" TargetMode="External"/><Relationship Id="rId9" Type="http://schemas.openxmlformats.org/officeDocument/2006/relationships/hyperlink" Target="http://en.wikipedia.org/wiki/Ambiguit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3 Lecture in </a:t>
            </a:r>
            <a:r>
              <a:rPr lang="en-US" sz="6600" b="1" dirty="0" smtClean="0"/>
              <a:t>math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Sets </a:t>
            </a:r>
            <a:r>
              <a:rPr lang="en-US" b="1" dirty="0" smtClean="0">
                <a:solidFill>
                  <a:srgbClr val="FF0000"/>
                </a:solidFill>
              </a:rPr>
              <a:t>theory</a:t>
            </a:r>
            <a:endParaRPr lang="en-US" b="1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166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Set theory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Set theory</a:t>
            </a:r>
            <a:r>
              <a:rPr lang="en-US" dirty="0" smtClean="0"/>
              <a:t> is the branch of </a:t>
            </a:r>
            <a:r>
              <a:rPr lang="en-US" dirty="0" smtClean="0">
                <a:hlinkClick r:id="rId2" tooltip="Mathematical logic"/>
              </a:rPr>
              <a:t>mathematical logic</a:t>
            </a:r>
            <a:r>
              <a:rPr lang="en-US" dirty="0" smtClean="0"/>
              <a:t> that studies </a:t>
            </a:r>
            <a:r>
              <a:rPr lang="en-US" dirty="0" smtClean="0">
                <a:hlinkClick r:id="rId3" tooltip="Set (mathematics)"/>
              </a:rPr>
              <a:t>sets</a:t>
            </a:r>
            <a:r>
              <a:rPr lang="en-US" dirty="0" smtClean="0"/>
              <a:t>, which are collections of objects. Although any type of object can be collected into a set, set theory is applied most often to objects that are relevant to mathematics. The language of set theory can be used in the definitions of nearly all </a:t>
            </a:r>
            <a:r>
              <a:rPr lang="en-US" dirty="0" smtClean="0">
                <a:hlinkClick r:id="rId4" tooltip="Mathematical objects"/>
              </a:rPr>
              <a:t>mathematical objects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44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Set theory </a:t>
            </a:r>
            <a:r>
              <a:rPr lang="en-US" sz="6000" b="1" dirty="0"/>
              <a:t>(continued)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modern study of set theory was initiated by </a:t>
            </a:r>
            <a:r>
              <a:rPr lang="en-US" dirty="0" smtClean="0">
                <a:hlinkClick r:id="rId2" tooltip="Georg Cantor"/>
              </a:rPr>
              <a:t>Georg Cantor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Richard Dedekind"/>
              </a:rPr>
              <a:t>Richard Dedekind</a:t>
            </a:r>
            <a:r>
              <a:rPr lang="en-US" dirty="0" smtClean="0"/>
              <a:t> in the 1870s. After the discovery of </a:t>
            </a:r>
            <a:r>
              <a:rPr lang="en-US" dirty="0" smtClean="0">
                <a:hlinkClick r:id="rId4" tooltip="Paradoxes of set theory"/>
              </a:rPr>
              <a:t>paradoxes</a:t>
            </a:r>
            <a:r>
              <a:rPr lang="en-US" dirty="0" smtClean="0"/>
              <a:t> in </a:t>
            </a:r>
            <a:r>
              <a:rPr lang="en-US" dirty="0" smtClean="0">
                <a:hlinkClick r:id="rId5" tooltip="Naive set theory"/>
              </a:rPr>
              <a:t>naive set theory</a:t>
            </a:r>
            <a:r>
              <a:rPr lang="en-US" dirty="0" smtClean="0"/>
              <a:t>, numerous </a:t>
            </a:r>
            <a:r>
              <a:rPr lang="en-US" dirty="0" smtClean="0">
                <a:hlinkClick r:id="rId6" tooltip="Axiomatic system"/>
              </a:rPr>
              <a:t>axiom systems</a:t>
            </a:r>
            <a:r>
              <a:rPr lang="en-US" dirty="0" smtClean="0"/>
              <a:t> were proposed in the early twentieth century, of which the </a:t>
            </a:r>
            <a:r>
              <a:rPr lang="en-US" dirty="0" err="1" smtClean="0">
                <a:hlinkClick r:id="rId7" tooltip="Zermelo–Fraenkel set theory"/>
              </a:rPr>
              <a:t>Zermelo</a:t>
            </a:r>
            <a:r>
              <a:rPr lang="en-US" dirty="0" smtClean="0">
                <a:hlinkClick r:id="rId7" tooltip="Zermelo–Fraenkel set theory"/>
              </a:rPr>
              <a:t>–</a:t>
            </a:r>
            <a:r>
              <a:rPr lang="en-US" dirty="0" err="1" smtClean="0">
                <a:hlinkClick r:id="rId7" tooltip="Zermelo–Fraenkel set theory"/>
              </a:rPr>
              <a:t>Fraenkel</a:t>
            </a:r>
            <a:r>
              <a:rPr lang="en-US" dirty="0" smtClean="0">
                <a:hlinkClick r:id="rId7" tooltip="Zermelo–Fraenkel set theory"/>
              </a:rPr>
              <a:t> axioms</a:t>
            </a:r>
            <a:r>
              <a:rPr lang="en-US" dirty="0" smtClean="0"/>
              <a:t>, with the </a:t>
            </a:r>
            <a:r>
              <a:rPr lang="en-US" dirty="0" smtClean="0">
                <a:hlinkClick r:id="rId8" tooltip="Axiom of choice"/>
              </a:rPr>
              <a:t>axiom of choice</a:t>
            </a:r>
            <a:r>
              <a:rPr lang="en-US" dirty="0" smtClean="0"/>
              <a:t>, are the best-known.</a:t>
            </a:r>
          </a:p>
        </p:txBody>
      </p:sp>
    </p:spTree>
    <p:extLst>
      <p:ext uri="{BB962C8B-B14F-4D97-AF65-F5344CB8AC3E}">
        <p14:creationId xmlns:p14="http://schemas.microsoft.com/office/powerpoint/2010/main" val="151477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(continued</a:t>
            </a:r>
            <a:r>
              <a:rPr lang="en-US" b="1" dirty="0" smtClean="0"/>
              <a:t>) 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Set theory is commonly employed as a </a:t>
            </a:r>
            <a:r>
              <a:rPr lang="en-US" dirty="0" smtClean="0">
                <a:hlinkClick r:id="rId2" tooltip="Foundations of mathematics"/>
              </a:rPr>
              <a:t>foundational system for mathematics</a:t>
            </a:r>
            <a:r>
              <a:rPr lang="en-US" dirty="0" smtClean="0"/>
              <a:t>, particularly in the form of </a:t>
            </a:r>
            <a:r>
              <a:rPr lang="en-US" dirty="0" err="1" smtClean="0">
                <a:hlinkClick r:id="rId3" tooltip="Zermelo–Fraenkel set theory"/>
              </a:rPr>
              <a:t>Zermelo</a:t>
            </a:r>
            <a:r>
              <a:rPr lang="en-US" dirty="0" smtClean="0">
                <a:hlinkClick r:id="rId3" tooltip="Zermelo–Fraenkel set theory"/>
              </a:rPr>
              <a:t>–</a:t>
            </a:r>
            <a:r>
              <a:rPr lang="en-US" dirty="0" err="1" smtClean="0">
                <a:hlinkClick r:id="rId3" tooltip="Zermelo–Fraenkel set theory"/>
              </a:rPr>
              <a:t>Fraenkel</a:t>
            </a:r>
            <a:r>
              <a:rPr lang="en-US" dirty="0" smtClean="0">
                <a:hlinkClick r:id="rId3" tooltip="Zermelo–Fraenkel set theory"/>
              </a:rPr>
              <a:t> set theory</a:t>
            </a:r>
            <a:r>
              <a:rPr lang="en-US" dirty="0" smtClean="0"/>
              <a:t> with the </a:t>
            </a:r>
            <a:r>
              <a:rPr lang="en-US" dirty="0" smtClean="0">
                <a:hlinkClick r:id="rId4" tooltip="Axiom of choice"/>
              </a:rPr>
              <a:t>axiom of choice</a:t>
            </a:r>
            <a:r>
              <a:rPr lang="en-US" dirty="0" smtClean="0"/>
              <a:t>. Beyond its foundational role, set theory is a branch of </a:t>
            </a:r>
            <a:r>
              <a:rPr lang="en-US" dirty="0" smtClean="0">
                <a:hlinkClick r:id="rId5" tooltip="Mathematics"/>
              </a:rPr>
              <a:t>mathematics</a:t>
            </a:r>
            <a:r>
              <a:rPr lang="en-US" dirty="0" smtClean="0"/>
              <a:t> in its own right, with an active research community. Contemporary research into set theory includes a diverse collection of topics, ranging from the structure of the </a:t>
            </a:r>
            <a:r>
              <a:rPr lang="en-US" dirty="0" smtClean="0">
                <a:hlinkClick r:id="rId6" tooltip="Real number"/>
              </a:rPr>
              <a:t>real number</a:t>
            </a:r>
            <a:r>
              <a:rPr lang="en-US" dirty="0" smtClean="0"/>
              <a:t> line to the study of the </a:t>
            </a:r>
            <a:r>
              <a:rPr lang="en-US" dirty="0" smtClean="0">
                <a:hlinkClick r:id="rId7" tooltip="Consistency"/>
              </a:rPr>
              <a:t>consistency</a:t>
            </a:r>
            <a:r>
              <a:rPr lang="en-US" dirty="0" smtClean="0"/>
              <a:t> of </a:t>
            </a:r>
            <a:r>
              <a:rPr lang="en-US" dirty="0" smtClean="0">
                <a:hlinkClick r:id="rId8" tooltip="Large cardinal"/>
              </a:rPr>
              <a:t>large cardinals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Set theory (continued)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086600" cy="4724400"/>
          </a:xfrm>
        </p:spPr>
      </p:pic>
    </p:spTree>
    <p:extLst>
      <p:ext uri="{BB962C8B-B14F-4D97-AF65-F5344CB8AC3E}">
        <p14:creationId xmlns:p14="http://schemas.microsoft.com/office/powerpoint/2010/main" val="176474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(continued) Set theory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257" y="1600200"/>
            <a:ext cx="4741485" cy="4525963"/>
          </a:xfrm>
        </p:spPr>
      </p:pic>
    </p:spTree>
    <p:extLst>
      <p:ext uri="{BB962C8B-B14F-4D97-AF65-F5344CB8AC3E}">
        <p14:creationId xmlns:p14="http://schemas.microsoft.com/office/powerpoint/2010/main" val="1119489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Cardinality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cardinality</a:t>
            </a:r>
            <a:r>
              <a:rPr lang="en-US" dirty="0" smtClean="0"/>
              <a:t> of a </a:t>
            </a:r>
            <a:r>
              <a:rPr lang="en-US" dirty="0" smtClean="0">
                <a:hlinkClick r:id="rId2" tooltip="Set (mathematics)"/>
              </a:rPr>
              <a:t>set</a:t>
            </a:r>
            <a:r>
              <a:rPr lang="en-US" dirty="0" smtClean="0"/>
              <a:t> is a measure of the "number of </a:t>
            </a:r>
            <a:r>
              <a:rPr lang="en-US" dirty="0" smtClean="0">
                <a:hlinkClick r:id="rId3" tooltip="Element (mathematics)"/>
              </a:rPr>
              <a:t>elements</a:t>
            </a:r>
            <a:r>
              <a:rPr lang="en-US" dirty="0" smtClean="0"/>
              <a:t> of the set". For example, the set A = {2, 4, 6} contains 3 elements, and therefore A has a cardinality of 3. There are two approaches to cardinality – one which compares sets directly using </a:t>
            </a:r>
            <a:r>
              <a:rPr lang="en-US" dirty="0" err="1" smtClean="0">
                <a:hlinkClick r:id="rId4" tooltip="Bijection"/>
              </a:rPr>
              <a:t>bijections</a:t>
            </a:r>
            <a:r>
              <a:rPr lang="en-US" dirty="0" smtClean="0"/>
              <a:t> and </a:t>
            </a:r>
            <a:r>
              <a:rPr lang="en-US" dirty="0" smtClean="0">
                <a:hlinkClick r:id="rId5" tooltip="Injective function"/>
              </a:rPr>
              <a:t>injections</a:t>
            </a:r>
            <a:r>
              <a:rPr lang="en-US" dirty="0" smtClean="0"/>
              <a:t>, and another which uses </a:t>
            </a:r>
            <a:r>
              <a:rPr lang="en-US" dirty="0" smtClean="0">
                <a:hlinkClick r:id="rId6" tooltip="Cardinal number"/>
              </a:rPr>
              <a:t>cardinal numbers</a:t>
            </a:r>
            <a:r>
              <a:rPr lang="en-US" dirty="0" smtClean="0"/>
              <a:t>. The cardinality of a set is also called its </a:t>
            </a:r>
            <a:r>
              <a:rPr lang="en-US" b="1" dirty="0" smtClean="0"/>
              <a:t>size</a:t>
            </a:r>
            <a:r>
              <a:rPr lang="en-US" dirty="0" smtClean="0"/>
              <a:t>, when no confusion with other notions of size is possible.</a:t>
            </a:r>
          </a:p>
          <a:p>
            <a:pPr marL="0" indent="0">
              <a:buNone/>
            </a:pPr>
            <a:r>
              <a:rPr lang="en-US" dirty="0" smtClean="0"/>
              <a:t>The cardinality of a set </a:t>
            </a:r>
            <a:r>
              <a:rPr lang="en-US" i="1" dirty="0" smtClean="0"/>
              <a:t>A</a:t>
            </a:r>
            <a:r>
              <a:rPr lang="en-US" dirty="0" smtClean="0"/>
              <a:t> is usually denoted | </a:t>
            </a:r>
            <a:r>
              <a:rPr lang="en-US" i="1" dirty="0" smtClean="0"/>
              <a:t>A</a:t>
            </a:r>
            <a:r>
              <a:rPr lang="en-US" dirty="0" smtClean="0"/>
              <a:t> |, with a </a:t>
            </a:r>
            <a:r>
              <a:rPr lang="en-US" dirty="0" smtClean="0">
                <a:hlinkClick r:id="rId7" tooltip="Vertical bar"/>
              </a:rPr>
              <a:t>vertical bar</a:t>
            </a:r>
            <a:r>
              <a:rPr lang="en-US" dirty="0" smtClean="0"/>
              <a:t> on each side; this is the same notation as </a:t>
            </a:r>
            <a:r>
              <a:rPr lang="en-US" dirty="0" smtClean="0">
                <a:hlinkClick r:id="rId8" tooltip="Absolute value"/>
              </a:rPr>
              <a:t>absolute value</a:t>
            </a:r>
            <a:r>
              <a:rPr lang="en-US" dirty="0" smtClean="0"/>
              <a:t> and the meaning depends on </a:t>
            </a:r>
            <a:r>
              <a:rPr lang="en-US" dirty="0" smtClean="0">
                <a:hlinkClick r:id="rId9" tooltip="Ambiguity"/>
              </a:rPr>
              <a:t>context</a:t>
            </a:r>
            <a:r>
              <a:rPr lang="en-US" dirty="0" smtClean="0"/>
              <a:t>. Alternatively, the cardinality of a set </a:t>
            </a:r>
            <a:r>
              <a:rPr lang="en-US" i="1" dirty="0" smtClean="0"/>
              <a:t>A</a:t>
            </a:r>
            <a:r>
              <a:rPr lang="en-US" dirty="0" smtClean="0"/>
              <a:t> may be denoted by n(</a:t>
            </a:r>
            <a:r>
              <a:rPr lang="en-US" i="1" dirty="0" smtClean="0"/>
              <a:t>A</a:t>
            </a:r>
            <a:r>
              <a:rPr lang="en-US" dirty="0" smtClean="0"/>
              <a:t>), </a:t>
            </a:r>
            <a:r>
              <a:rPr lang="en-US" i="1" dirty="0" smtClean="0">
                <a:effectLst/>
              </a:rPr>
              <a:t>A</a:t>
            </a:r>
            <a:r>
              <a:rPr lang="en-US" dirty="0" smtClean="0"/>
              <a:t>, card(</a:t>
            </a:r>
            <a:r>
              <a:rPr lang="en-US" i="1" dirty="0" smtClean="0"/>
              <a:t>A</a:t>
            </a:r>
            <a:r>
              <a:rPr lang="en-US" dirty="0" smtClean="0"/>
              <a:t>), or # 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1476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Cardinality </a:t>
            </a:r>
            <a:r>
              <a:rPr lang="en-US" b="1" dirty="0"/>
              <a:t>(continued)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70" y="1600200"/>
            <a:ext cx="6390059" cy="4525963"/>
          </a:xfrm>
        </p:spPr>
      </p:pic>
    </p:spTree>
    <p:extLst>
      <p:ext uri="{BB962C8B-B14F-4D97-AF65-F5344CB8AC3E}">
        <p14:creationId xmlns:p14="http://schemas.microsoft.com/office/powerpoint/2010/main" val="97227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330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3 Lecture in math</vt:lpstr>
      <vt:lpstr>Set theory</vt:lpstr>
      <vt:lpstr>Set theory (continued)</vt:lpstr>
      <vt:lpstr>(continued) Set theory</vt:lpstr>
      <vt:lpstr>Set theory (continued)</vt:lpstr>
      <vt:lpstr>(continued) Set theory</vt:lpstr>
      <vt:lpstr>Cardinality</vt:lpstr>
      <vt:lpstr>Cardinality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Lecture in calculus</dc:title>
  <dc:creator>LENOVO</dc:creator>
  <cp:lastModifiedBy>LENOVO</cp:lastModifiedBy>
  <cp:revision>81</cp:revision>
  <dcterms:created xsi:type="dcterms:W3CDTF">2014-10-03T23:25:43Z</dcterms:created>
  <dcterms:modified xsi:type="dcterms:W3CDTF">2014-10-08T03:57:03Z</dcterms:modified>
</cp:coreProperties>
</file>