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0" r:id="rId5"/>
    <p:sldId id="271" r:id="rId6"/>
    <p:sldId id="257" r:id="rId7"/>
    <p:sldId id="258" r:id="rId8"/>
    <p:sldId id="267" r:id="rId9"/>
    <p:sldId id="268" r:id="rId10"/>
    <p:sldId id="269" r:id="rId11"/>
    <p:sldId id="273" r:id="rId12"/>
    <p:sldId id="272" r:id="rId13"/>
    <p:sldId id="265" r:id="rId14"/>
    <p:sldId id="262" r:id="rId15"/>
    <p:sldId id="263" r:id="rId16"/>
    <p:sldId id="264" r:id="rId17"/>
    <p:sldId id="266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5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0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5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8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8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5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9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1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5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6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7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EB2F7-F1A3-463B-9628-96A40D8A432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D59F9-83B2-4501-954D-17E0B92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0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Research_and_development" TargetMode="External"/><Relationship Id="rId13" Type="http://schemas.openxmlformats.org/officeDocument/2006/relationships/hyperlink" Target="http://en.wikipedia.org/wiki/Exponential_growth" TargetMode="External"/><Relationship Id="rId18" Type="http://schemas.openxmlformats.org/officeDocument/2006/relationships/hyperlink" Target="http://en.wikipedia.org/wiki/Physical_law" TargetMode="External"/><Relationship Id="rId3" Type="http://schemas.openxmlformats.org/officeDocument/2006/relationships/hyperlink" Target="http://en.wikipedia.org/wiki/Transistor" TargetMode="External"/><Relationship Id="rId7" Type="http://schemas.openxmlformats.org/officeDocument/2006/relationships/hyperlink" Target="http://en.wikipedia.org/wiki/Semiconductor" TargetMode="External"/><Relationship Id="rId12" Type="http://schemas.openxmlformats.org/officeDocument/2006/relationships/hyperlink" Target="http://en.wikipedia.org/wiki/Digital_camera" TargetMode="External"/><Relationship Id="rId17" Type="http://schemas.openxmlformats.org/officeDocument/2006/relationships/hyperlink" Target="http://en.wikipedia.org/wiki/Conjecture" TargetMode="External"/><Relationship Id="rId2" Type="http://schemas.openxmlformats.org/officeDocument/2006/relationships/hyperlink" Target="http://en.wikipedia.org/wiki/History_of_computing_hardware" TargetMode="External"/><Relationship Id="rId16" Type="http://schemas.openxmlformats.org/officeDocument/2006/relationships/hyperlink" Target="http://en.wikipedia.org/wiki/Observation" TargetMode="External"/><Relationship Id="rId20" Type="http://schemas.openxmlformats.org/officeDocument/2006/relationships/hyperlink" Target="http://en.wikipedia.org/wiki/International_Technology_Roadmap_for_Semiconducto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tel_Corporation" TargetMode="External"/><Relationship Id="rId11" Type="http://schemas.openxmlformats.org/officeDocument/2006/relationships/hyperlink" Target="http://en.wikipedia.org/wiki/Pixel" TargetMode="External"/><Relationship Id="rId5" Type="http://schemas.openxmlformats.org/officeDocument/2006/relationships/hyperlink" Target="http://en.wikipedia.org/wiki/Gordon_Moore" TargetMode="External"/><Relationship Id="rId15" Type="http://schemas.openxmlformats.org/officeDocument/2006/relationships/hyperlink" Target="http://en.wikipedia.org/wiki/Economic_growth#Factors_affecting_economic_growth" TargetMode="External"/><Relationship Id="rId10" Type="http://schemas.openxmlformats.org/officeDocument/2006/relationships/hyperlink" Target="http://en.wikipedia.org/wiki/RAM" TargetMode="External"/><Relationship Id="rId19" Type="http://schemas.openxmlformats.org/officeDocument/2006/relationships/hyperlink" Target="http://en.wikipedia.org/wiki/Natural_law" TargetMode="External"/><Relationship Id="rId4" Type="http://schemas.openxmlformats.org/officeDocument/2006/relationships/hyperlink" Target="http://en.wikipedia.org/wiki/Integrated_circuit" TargetMode="External"/><Relationship Id="rId9" Type="http://schemas.openxmlformats.org/officeDocument/2006/relationships/hyperlink" Target="http://en.wikipedia.org/wiki/Price_index#Quality_change" TargetMode="External"/><Relationship Id="rId14" Type="http://schemas.openxmlformats.org/officeDocument/2006/relationships/hyperlink" Target="http://en.wikipedia.org/wiki/Productivity#Labor_productivit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unction_%28mathematics%29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Homeomorphism" TargetMode="External"/><Relationship Id="rId4" Type="http://schemas.openxmlformats.org/officeDocument/2006/relationships/hyperlink" Target="http://en.wikipedia.org/wiki/Inverse_functio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al_number" TargetMode="External"/><Relationship Id="rId7" Type="http://schemas.openxmlformats.org/officeDocument/2006/relationships/hyperlink" Target="http://en.wikipedia.org/wiki/Scott_continuity" TargetMode="External"/><Relationship Id="rId2" Type="http://schemas.openxmlformats.org/officeDocument/2006/relationships/hyperlink" Target="http://en.wikipedia.org/wiki/Top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omain_theory" TargetMode="External"/><Relationship Id="rId5" Type="http://schemas.openxmlformats.org/officeDocument/2006/relationships/hyperlink" Target="http://en.wikipedia.org/wiki/Order_theory" TargetMode="External"/><Relationship Id="rId4" Type="http://schemas.openxmlformats.org/officeDocument/2006/relationships/hyperlink" Target="http://en.wikipedia.org/wiki/Metric_spac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eigh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Autofit/>
          </a:bodyPr>
          <a:lstStyle/>
          <a:p>
            <a:r>
              <a:rPr lang="en-US" sz="5000" b="1" dirty="0"/>
              <a:t>Tutorial 12.12.2014 in math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Transformations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Limit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Continuity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Derivative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4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Stretches cause the image not to be congruent and not to be similar to the original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9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Moore's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"Moore's law"</a:t>
            </a:r>
            <a:r>
              <a:rPr lang="en-US" dirty="0" smtClean="0"/>
              <a:t> is the observation that, over the </a:t>
            </a:r>
            <a:r>
              <a:rPr lang="en-US" dirty="0" smtClean="0">
                <a:hlinkClick r:id="rId2" tooltip="History of computing hardware"/>
              </a:rPr>
              <a:t>history of computing hardware</a:t>
            </a:r>
            <a:r>
              <a:rPr lang="en-US" dirty="0" smtClean="0"/>
              <a:t>, the number of </a:t>
            </a:r>
            <a:r>
              <a:rPr lang="en-US" dirty="0" smtClean="0">
                <a:hlinkClick r:id="rId3" tooltip="Transistor"/>
              </a:rPr>
              <a:t>transistors</a:t>
            </a:r>
            <a:r>
              <a:rPr lang="en-US" dirty="0" smtClean="0"/>
              <a:t> in a dense </a:t>
            </a:r>
            <a:r>
              <a:rPr lang="en-US" dirty="0" smtClean="0">
                <a:hlinkClick r:id="rId4" tooltip="Integrated circuit"/>
              </a:rPr>
              <a:t>integrated circuit</a:t>
            </a:r>
            <a:r>
              <a:rPr lang="en-US" dirty="0" smtClean="0"/>
              <a:t> doubles approximately every two years. The observation is named after </a:t>
            </a:r>
            <a:r>
              <a:rPr lang="en-US" dirty="0" smtClean="0">
                <a:hlinkClick r:id="rId5" tooltip="Gordon Moore"/>
              </a:rPr>
              <a:t>Gordon E. Moore</a:t>
            </a:r>
            <a:r>
              <a:rPr lang="en-US" dirty="0" smtClean="0"/>
              <a:t>, co-founder of the </a:t>
            </a:r>
            <a:r>
              <a:rPr lang="en-US" dirty="0" smtClean="0">
                <a:hlinkClick r:id="rId6" tooltip="Intel Corporation"/>
              </a:rPr>
              <a:t>Intel Corporation</a:t>
            </a:r>
            <a:r>
              <a:rPr lang="en-US" dirty="0" smtClean="0"/>
              <a:t>, who described the trend in his 1965 paper. His prediction has proven to be accurate, in part because the law now is used in the </a:t>
            </a:r>
            <a:r>
              <a:rPr lang="en-US" dirty="0" smtClean="0">
                <a:hlinkClick r:id="rId7" tooltip="Semiconductor"/>
              </a:rPr>
              <a:t>semiconductor</a:t>
            </a:r>
            <a:r>
              <a:rPr lang="en-US" dirty="0" smtClean="0"/>
              <a:t> industry to guide long-term planning and to set targets for </a:t>
            </a:r>
            <a:r>
              <a:rPr lang="en-US" dirty="0" smtClean="0">
                <a:hlinkClick r:id="rId8" tooltip="Research and development"/>
              </a:rPr>
              <a:t>research and development</a:t>
            </a:r>
            <a:r>
              <a:rPr lang="en-US" dirty="0" smtClean="0"/>
              <a:t>. The capabilities of many digital electronic devices are strongly linked to Moore's law: </a:t>
            </a:r>
            <a:r>
              <a:rPr lang="en-US" dirty="0" smtClean="0">
                <a:hlinkClick r:id="rId9" tooltip="Price index"/>
              </a:rPr>
              <a:t>quality-adjusted</a:t>
            </a:r>
            <a:r>
              <a:rPr lang="en-US" dirty="0" smtClean="0"/>
              <a:t> microprocessor prices, </a:t>
            </a:r>
            <a:r>
              <a:rPr lang="en-US" dirty="0" smtClean="0">
                <a:hlinkClick r:id="rId10" tooltip="RAM"/>
              </a:rPr>
              <a:t>memory capacity</a:t>
            </a:r>
            <a:r>
              <a:rPr lang="en-US" dirty="0" smtClean="0"/>
              <a:t>, sensors and even the number and size of </a:t>
            </a:r>
            <a:r>
              <a:rPr lang="en-US" dirty="0" smtClean="0">
                <a:hlinkClick r:id="rId11" tooltip="Pixel"/>
              </a:rPr>
              <a:t>pixels</a:t>
            </a:r>
            <a:r>
              <a:rPr lang="en-US" dirty="0" smtClean="0"/>
              <a:t> in </a:t>
            </a:r>
            <a:r>
              <a:rPr lang="en-US" dirty="0" smtClean="0">
                <a:hlinkClick r:id="rId12" tooltip="Digital camera"/>
              </a:rPr>
              <a:t>digital cameras</a:t>
            </a:r>
            <a:r>
              <a:rPr lang="en-US" dirty="0" smtClean="0"/>
              <a:t>. All of these are improving at roughly </a:t>
            </a:r>
            <a:r>
              <a:rPr lang="en-US" dirty="0" smtClean="0">
                <a:hlinkClick r:id="rId13" tooltip="Exponential growth"/>
              </a:rPr>
              <a:t>exponential</a:t>
            </a:r>
            <a:r>
              <a:rPr lang="en-US" dirty="0" smtClean="0"/>
              <a:t> rates as well.</a:t>
            </a:r>
          </a:p>
          <a:p>
            <a:pPr marL="0" indent="0">
              <a:buNone/>
            </a:pPr>
            <a:r>
              <a:rPr lang="en-US" dirty="0" smtClean="0"/>
              <a:t>This exponential improvement has dramatically enhanced the effect of digital electronics in nearly every segment of the world economy. Moore's law describes a driving force of technological and social change, </a:t>
            </a:r>
            <a:r>
              <a:rPr lang="en-US" dirty="0" smtClean="0">
                <a:hlinkClick r:id="rId14" tooltip="Productivity"/>
              </a:rPr>
              <a:t>productivity</a:t>
            </a:r>
            <a:r>
              <a:rPr lang="en-US" dirty="0" smtClean="0"/>
              <a:t>, and </a:t>
            </a:r>
            <a:r>
              <a:rPr lang="en-US" dirty="0" smtClean="0">
                <a:hlinkClick r:id="rId15" tooltip="Economic growth"/>
              </a:rPr>
              <a:t>economic growth</a:t>
            </a:r>
            <a:r>
              <a:rPr lang="en-US" dirty="0" smtClean="0"/>
              <a:t> in the late twentieth and early twenty-first centuries.</a:t>
            </a:r>
          </a:p>
          <a:p>
            <a:pPr marL="0" indent="0">
              <a:buNone/>
            </a:pPr>
            <a:r>
              <a:rPr lang="en-US" dirty="0" smtClean="0"/>
              <a:t>The period is often quoted as 18 months because of Intel executive David House, who predicted that chip performance would double every 18 months (being a combination of the effect of more transistors and their being faster).</a:t>
            </a:r>
          </a:p>
          <a:p>
            <a:pPr marL="0" indent="0">
              <a:buNone/>
            </a:pPr>
            <a:r>
              <a:rPr lang="en-US" dirty="0" smtClean="0"/>
              <a:t>Although this trend has continued for more than half a century, "Moore's law" should be considered an </a:t>
            </a:r>
            <a:r>
              <a:rPr lang="en-US" dirty="0" smtClean="0">
                <a:hlinkClick r:id="rId16" tooltip="Observation"/>
              </a:rPr>
              <a:t>observation</a:t>
            </a:r>
            <a:r>
              <a:rPr lang="en-US" dirty="0" smtClean="0"/>
              <a:t> or </a:t>
            </a:r>
            <a:r>
              <a:rPr lang="en-US" dirty="0" smtClean="0">
                <a:hlinkClick r:id="rId17" tooltip="Conjecture"/>
              </a:rPr>
              <a:t>conjecture</a:t>
            </a:r>
            <a:r>
              <a:rPr lang="en-US" dirty="0" smtClean="0"/>
              <a:t> and not a </a:t>
            </a:r>
            <a:r>
              <a:rPr lang="en-US" dirty="0" smtClean="0">
                <a:hlinkClick r:id="rId18" tooltip="Physical law"/>
              </a:rPr>
              <a:t>physical</a:t>
            </a:r>
            <a:r>
              <a:rPr lang="en-US" dirty="0" smtClean="0"/>
              <a:t> or </a:t>
            </a:r>
            <a:r>
              <a:rPr lang="en-US" dirty="0" smtClean="0">
                <a:hlinkClick r:id="rId19" tooltip="Natural law"/>
              </a:rPr>
              <a:t>natural law</a:t>
            </a:r>
            <a:r>
              <a:rPr lang="en-US" dirty="0" smtClean="0"/>
              <a:t>. Sources in 2005 expected it to continue until at least 2015 or 2020. The 2010 update to the </a:t>
            </a:r>
            <a:r>
              <a:rPr lang="en-US" dirty="0" smtClean="0">
                <a:hlinkClick r:id="rId20" tooltip="International Technology Roadmap for Semiconductors"/>
              </a:rPr>
              <a:t>International Technology Roadmap for Semiconductors</a:t>
            </a:r>
            <a:r>
              <a:rPr lang="en-US" dirty="0" smtClean="0"/>
              <a:t> predicted that growth will slow at the end of </a:t>
            </a:r>
            <a:r>
              <a:rPr lang="en-US" smtClean="0"/>
              <a:t>2013, </a:t>
            </a:r>
            <a:r>
              <a:rPr lang="en-US" dirty="0" smtClean="0"/>
              <a:t>however, when transistor counts and densities are to double only every three years.</a:t>
            </a:r>
          </a:p>
        </p:txBody>
      </p:sp>
    </p:spTree>
    <p:extLst>
      <p:ext uri="{BB962C8B-B14F-4D97-AF65-F5344CB8AC3E}">
        <p14:creationId xmlns:p14="http://schemas.microsoft.com/office/powerpoint/2010/main" val="1130250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Complexity in biology and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2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Limits exercises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17172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Continuous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Mathematics"/>
              </a:rPr>
              <a:t>mathematics</a:t>
            </a:r>
            <a:r>
              <a:rPr lang="en-US" dirty="0" smtClean="0"/>
              <a:t>, a </a:t>
            </a:r>
            <a:r>
              <a:rPr lang="en-US" b="1" dirty="0" smtClean="0"/>
              <a:t>continuous function</a:t>
            </a:r>
            <a:r>
              <a:rPr lang="en-US" dirty="0" smtClean="0"/>
              <a:t> is, roughly speaking, a </a:t>
            </a:r>
            <a:r>
              <a:rPr lang="en-US" dirty="0" smtClean="0">
                <a:hlinkClick r:id="rId3" tooltip="Function (mathematics)"/>
              </a:rPr>
              <a:t>function</a:t>
            </a:r>
            <a:r>
              <a:rPr lang="en-US" dirty="0" smtClean="0"/>
              <a:t> for which small changes in the input result in small changes in the output. Otherwise, a function is said to be a </a:t>
            </a:r>
            <a:r>
              <a:rPr lang="en-US" i="1" dirty="0" smtClean="0"/>
              <a:t>discontinuous</a:t>
            </a:r>
            <a:r>
              <a:rPr lang="en-US" dirty="0" smtClean="0"/>
              <a:t> function. A continuous function with a continuous </a:t>
            </a:r>
            <a:r>
              <a:rPr lang="en-US" dirty="0" smtClean="0">
                <a:hlinkClick r:id="rId4" tooltip="Inverse function"/>
              </a:rPr>
              <a:t>inverse function</a:t>
            </a:r>
            <a:r>
              <a:rPr lang="en-US" dirty="0" smtClean="0"/>
              <a:t> is called a </a:t>
            </a:r>
            <a:r>
              <a:rPr lang="en-US" dirty="0" smtClean="0">
                <a:hlinkClick r:id="rId5" tooltip="Homeomorphism"/>
              </a:rPr>
              <a:t>homeomorphism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9941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Continuous function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Continuity of functions is one of the core concepts of </a:t>
            </a:r>
            <a:r>
              <a:rPr lang="en-US" dirty="0" smtClean="0">
                <a:hlinkClick r:id="rId2" tooltip="Topology"/>
              </a:rPr>
              <a:t>topology</a:t>
            </a:r>
            <a:r>
              <a:rPr lang="en-US" dirty="0" smtClean="0"/>
              <a:t>, which is treated in full generality below. The introductory portion of this article focuses on the special case where the inputs and outputs of functions are </a:t>
            </a:r>
            <a:r>
              <a:rPr lang="en-US" dirty="0" smtClean="0">
                <a:hlinkClick r:id="rId3" tooltip="Real number"/>
              </a:rPr>
              <a:t>real numbers</a:t>
            </a:r>
            <a:r>
              <a:rPr lang="en-US" dirty="0" smtClean="0"/>
              <a:t>. In addition, this article discusses the definition for the more general case of functions between two </a:t>
            </a:r>
            <a:r>
              <a:rPr lang="en-US" dirty="0" smtClean="0">
                <a:hlinkClick r:id="rId4" tooltip="Metric space"/>
              </a:rPr>
              <a:t>metric spaces</a:t>
            </a:r>
            <a:r>
              <a:rPr lang="en-US" dirty="0" smtClean="0"/>
              <a:t>. In </a:t>
            </a:r>
            <a:r>
              <a:rPr lang="en-US" dirty="0" smtClean="0">
                <a:hlinkClick r:id="rId5" tooltip="Order theory"/>
              </a:rPr>
              <a:t>order theory</a:t>
            </a:r>
            <a:r>
              <a:rPr lang="en-US" dirty="0" smtClean="0"/>
              <a:t>, especially in </a:t>
            </a:r>
            <a:r>
              <a:rPr lang="en-US" dirty="0" smtClean="0">
                <a:hlinkClick r:id="rId6" tooltip="Domain theory"/>
              </a:rPr>
              <a:t>domain theory</a:t>
            </a:r>
            <a:r>
              <a:rPr lang="en-US" dirty="0" smtClean="0"/>
              <a:t>, one considers a notion of continuity known as </a:t>
            </a:r>
            <a:r>
              <a:rPr lang="en-US" dirty="0" smtClean="0">
                <a:hlinkClick r:id="rId7" tooltip="Scott continuity"/>
              </a:rPr>
              <a:t>Scott continuity</a:t>
            </a:r>
            <a:r>
              <a:rPr lang="en-US" dirty="0" smtClean="0"/>
              <a:t>. Other forms of continuity do exist but they are not discussed in this article.</a:t>
            </a:r>
          </a:p>
        </p:txBody>
      </p:sp>
    </p:spTree>
    <p:extLst>
      <p:ext uri="{BB962C8B-B14F-4D97-AF65-F5344CB8AC3E}">
        <p14:creationId xmlns:p14="http://schemas.microsoft.com/office/powerpoint/2010/main" val="2898851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Continuous function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an example, consider the function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), which describes the </a:t>
            </a:r>
            <a:r>
              <a:rPr lang="en-US" dirty="0" smtClean="0">
                <a:hlinkClick r:id="rId2" tooltip="Height"/>
              </a:rPr>
              <a:t>height</a:t>
            </a:r>
            <a:r>
              <a:rPr lang="en-US" dirty="0" smtClean="0"/>
              <a:t> of a growing flower at time </a:t>
            </a:r>
            <a:r>
              <a:rPr lang="en-US" i="1" dirty="0" smtClean="0"/>
              <a:t>t</a:t>
            </a:r>
            <a:r>
              <a:rPr lang="en-US" dirty="0" smtClean="0"/>
              <a:t>. This function is continuous. By contrast, if </a:t>
            </a:r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denotes the amount of money in a bank account at time </a:t>
            </a:r>
            <a:r>
              <a:rPr lang="en-US" i="1" dirty="0" smtClean="0"/>
              <a:t>t</a:t>
            </a:r>
            <a:r>
              <a:rPr lang="en-US" dirty="0" smtClean="0"/>
              <a:t>, then the function jumps whenever money is deposited or withdrawn, so the function </a:t>
            </a:r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is discontinuous.</a:t>
            </a:r>
          </a:p>
        </p:txBody>
      </p:sp>
    </p:spTree>
    <p:extLst>
      <p:ext uri="{BB962C8B-B14F-4D97-AF65-F5344CB8AC3E}">
        <p14:creationId xmlns:p14="http://schemas.microsoft.com/office/powerpoint/2010/main" val="725367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Difference quotient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8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Homework is due 17 December 2014. It is on the web site.</a:t>
            </a:r>
          </a:p>
        </p:txBody>
      </p:sp>
    </p:spTree>
    <p:extLst>
      <p:ext uri="{BB962C8B-B14F-4D97-AF65-F5344CB8AC3E}">
        <p14:creationId xmlns:p14="http://schemas.microsoft.com/office/powerpoint/2010/main" val="54498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3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Collect the presentation scores and comments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9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Transformations in biology (molecules) and computers (computer graphics)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Computer graphics is often reduced to projections, which are often end up being stretches and other geometrical 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4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Odd function graph is invariant to 180 degrees rotation around (0, 0) or around OZ.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2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Even function graph is invariant to reflection in OY or 180 degrees rotation around OY.</a:t>
            </a:r>
          </a:p>
        </p:txBody>
      </p:sp>
    </p:spTree>
    <p:extLst>
      <p:ext uri="{BB962C8B-B14F-4D97-AF65-F5344CB8AC3E}">
        <p14:creationId xmlns:p14="http://schemas.microsoft.com/office/powerpoint/2010/main" val="64221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Congruence for translation, rotation, 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950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Similarity for enlargement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3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662</Words>
  <Application>Microsoft Office PowerPoint</Application>
  <PresentationFormat>On-screen Show (4:3)</PresentationFormat>
  <Paragraphs>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Tutorial 12.12.2014 in math</vt:lpstr>
      <vt:lpstr>Presentations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Moore's law</vt:lpstr>
      <vt:lpstr>PowerPoint Presentation</vt:lpstr>
      <vt:lpstr>PowerPoint Presentation</vt:lpstr>
      <vt:lpstr>Continuous function</vt:lpstr>
      <vt:lpstr>Continuous function (continued)</vt:lpstr>
      <vt:lpstr>Continuous function (continued)</vt:lpstr>
      <vt:lpstr>Difference quotient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12.12.2014 in math</dc:title>
  <dc:creator>LENOVO</dc:creator>
  <cp:lastModifiedBy>LENOVO</cp:lastModifiedBy>
  <cp:revision>19</cp:revision>
  <dcterms:created xsi:type="dcterms:W3CDTF">2014-12-12T02:02:23Z</dcterms:created>
  <dcterms:modified xsi:type="dcterms:W3CDTF">2014-12-12T02:47:09Z</dcterms:modified>
</cp:coreProperties>
</file>